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53" r:id="rId4"/>
  </p:sldMasterIdLst>
  <p:notesMasterIdLst>
    <p:notesMasterId r:id="rId22"/>
  </p:notesMasterIdLst>
  <p:handoutMasterIdLst>
    <p:handoutMasterId r:id="rId23"/>
  </p:handoutMasterIdLst>
  <p:sldIdLst>
    <p:sldId id="266" r:id="rId5"/>
    <p:sldId id="384" r:id="rId6"/>
    <p:sldId id="355" r:id="rId7"/>
    <p:sldId id="451" r:id="rId8"/>
    <p:sldId id="452" r:id="rId9"/>
    <p:sldId id="383" r:id="rId10"/>
    <p:sldId id="453" r:id="rId11"/>
    <p:sldId id="454" r:id="rId12"/>
    <p:sldId id="369" r:id="rId13"/>
    <p:sldId id="370" r:id="rId14"/>
    <p:sldId id="455" r:id="rId15"/>
    <p:sldId id="388" r:id="rId16"/>
    <p:sldId id="456" r:id="rId17"/>
    <p:sldId id="373" r:id="rId18"/>
    <p:sldId id="450" r:id="rId19"/>
    <p:sldId id="391" r:id="rId20"/>
    <p:sldId id="395"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406">
          <p15:clr>
            <a:srgbClr val="A4A3A4"/>
          </p15:clr>
        </p15:guide>
        <p15:guide id="3" pos="2880">
          <p15:clr>
            <a:srgbClr val="A4A3A4"/>
          </p15:clr>
        </p15:guide>
        <p15:guide id="4" orient="horz" pos="2114">
          <p15:clr>
            <a:srgbClr val="A4A3A4"/>
          </p15:clr>
        </p15:guide>
        <p15:guide id="5" pos="2759">
          <p15:clr>
            <a:srgbClr val="A4A3A4"/>
          </p15:clr>
        </p15:guide>
        <p15:guide id="6" pos="202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0080"/>
    <a:srgbClr val="80008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585"/>
    <p:restoredTop sz="92601" autoAdjust="0"/>
  </p:normalViewPr>
  <p:slideViewPr>
    <p:cSldViewPr snapToGrid="0" snapToObjects="1">
      <p:cViewPr varScale="1">
        <p:scale>
          <a:sx n="117" d="100"/>
          <a:sy n="117" d="100"/>
        </p:scale>
        <p:origin x="1956" y="114"/>
      </p:cViewPr>
      <p:guideLst>
        <p:guide orient="horz" pos="2160"/>
        <p:guide pos="2406"/>
        <p:guide pos="2880"/>
        <p:guide orient="horz" pos="2114"/>
        <p:guide pos="2759"/>
        <p:guide pos="2022"/>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e Yu Yee Dominic /CSF" userId="59ddad63-47f1-4317-b088-d34171f6460d" providerId="ADAL" clId="{0C78BD22-8642-478E-BA97-1C3BA511D8C6}"/>
    <pc:docChg chg="modSld">
      <pc:chgData name="Lee Yu Yee Dominic /CSF" userId="59ddad63-47f1-4317-b088-d34171f6460d" providerId="ADAL" clId="{0C78BD22-8642-478E-BA97-1C3BA511D8C6}" dt="2022-06-07T14:43:48.951" v="137" actId="20577"/>
      <pc:docMkLst>
        <pc:docMk/>
      </pc:docMkLst>
      <pc:sldChg chg="modSp mod">
        <pc:chgData name="Lee Yu Yee Dominic /CSF" userId="59ddad63-47f1-4317-b088-d34171f6460d" providerId="ADAL" clId="{0C78BD22-8642-478E-BA97-1C3BA511D8C6}" dt="2022-06-07T14:42:58.868" v="66" actId="20577"/>
        <pc:sldMkLst>
          <pc:docMk/>
          <pc:sldMk cId="1981715435" sldId="451"/>
        </pc:sldMkLst>
        <pc:spChg chg="mod">
          <ac:chgData name="Lee Yu Yee Dominic /CSF" userId="59ddad63-47f1-4317-b088-d34171f6460d" providerId="ADAL" clId="{0C78BD22-8642-478E-BA97-1C3BA511D8C6}" dt="2022-06-07T14:42:58.868" v="66" actId="20577"/>
          <ac:spMkLst>
            <pc:docMk/>
            <pc:sldMk cId="1981715435" sldId="451"/>
            <ac:spMk id="5" creationId="{1A4DC0D1-04B8-4D51-A03C-E6BB1C23DC09}"/>
          </ac:spMkLst>
        </pc:spChg>
      </pc:sldChg>
      <pc:sldChg chg="modSp mod">
        <pc:chgData name="Lee Yu Yee Dominic /CSF" userId="59ddad63-47f1-4317-b088-d34171f6460d" providerId="ADAL" clId="{0C78BD22-8642-478E-BA97-1C3BA511D8C6}" dt="2022-06-07T14:43:48.951" v="137" actId="20577"/>
        <pc:sldMkLst>
          <pc:docMk/>
          <pc:sldMk cId="273133592" sldId="452"/>
        </pc:sldMkLst>
        <pc:spChg chg="mod">
          <ac:chgData name="Lee Yu Yee Dominic /CSF" userId="59ddad63-47f1-4317-b088-d34171f6460d" providerId="ADAL" clId="{0C78BD22-8642-478E-BA97-1C3BA511D8C6}" dt="2022-06-07T14:43:48.951" v="137" actId="20577"/>
          <ac:spMkLst>
            <pc:docMk/>
            <pc:sldMk cId="273133592" sldId="452"/>
            <ac:spMk id="5" creationId="{7CA08898-165E-40AC-AEF5-3AAA8BF4961F}"/>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4A7434-A34C-D840-A26F-22ED13A4DFDD}" type="doc">
      <dgm:prSet loTypeId="urn:microsoft.com/office/officeart/2008/layout/VerticalCurvedList" loCatId="" qsTypeId="urn:microsoft.com/office/officeart/2005/8/quickstyle/simple4" qsCatId="simple" csTypeId="urn:microsoft.com/office/officeart/2005/8/colors/colorful1" csCatId="colorful" phldr="1"/>
      <dgm:spPr/>
      <dgm:t>
        <a:bodyPr/>
        <a:lstStyle/>
        <a:p>
          <a:endParaRPr lang="en-US"/>
        </a:p>
      </dgm:t>
    </dgm:pt>
    <dgm:pt modelId="{22AC143E-12C3-4544-91DB-8E374B26A4D7}">
      <dgm:prSet/>
      <dgm:spPr/>
      <dgm:t>
        <a:bodyPr/>
        <a:lstStyle/>
        <a:p>
          <a:r>
            <a:rPr lang="en-US" dirty="0"/>
            <a:t>Gather Software Security Requirements</a:t>
          </a:r>
        </a:p>
      </dgm:t>
    </dgm:pt>
    <dgm:pt modelId="{674BD15F-FEEF-4274-B76F-9A674F4E6D75}" type="parTrans" cxnId="{D0D74E3D-0E22-494F-A8ED-DA37EB730861}">
      <dgm:prSet/>
      <dgm:spPr/>
      <dgm:t>
        <a:bodyPr/>
        <a:lstStyle/>
        <a:p>
          <a:endParaRPr lang="en-US"/>
        </a:p>
      </dgm:t>
    </dgm:pt>
    <dgm:pt modelId="{40570723-CC22-4F37-8B96-9525EE6C671A}" type="sibTrans" cxnId="{D0D74E3D-0E22-494F-A8ED-DA37EB730861}">
      <dgm:prSet/>
      <dgm:spPr/>
      <dgm:t>
        <a:bodyPr/>
        <a:lstStyle/>
        <a:p>
          <a:endParaRPr lang="en-US"/>
        </a:p>
      </dgm:t>
    </dgm:pt>
    <dgm:pt modelId="{A92E1C67-0181-46C7-A8B0-D2512F4A617B}">
      <dgm:prSet/>
      <dgm:spPr/>
      <dgm:t>
        <a:bodyPr/>
        <a:lstStyle/>
        <a:p>
          <a:r>
            <a:rPr lang="en-US" dirty="0"/>
            <a:t>Mission 4.1 </a:t>
          </a:r>
          <a:r>
            <a:rPr lang="en-US" dirty="0" err="1"/>
            <a:t>sBooks</a:t>
          </a:r>
          <a:r>
            <a:rPr lang="en-US" dirty="0"/>
            <a:t> Pte Ltd Case Study</a:t>
          </a:r>
        </a:p>
      </dgm:t>
    </dgm:pt>
    <dgm:pt modelId="{79583689-A9B4-4093-B89F-863704866446}" type="parTrans" cxnId="{535D23E4-19FB-406C-9676-DA5628355E27}">
      <dgm:prSet/>
      <dgm:spPr/>
      <dgm:t>
        <a:bodyPr/>
        <a:lstStyle/>
        <a:p>
          <a:endParaRPr lang="en-US"/>
        </a:p>
      </dgm:t>
    </dgm:pt>
    <dgm:pt modelId="{34127536-F4AB-4223-9CBE-259C157D722E}" type="sibTrans" cxnId="{535D23E4-19FB-406C-9676-DA5628355E27}">
      <dgm:prSet/>
      <dgm:spPr/>
      <dgm:t>
        <a:bodyPr/>
        <a:lstStyle/>
        <a:p>
          <a:endParaRPr lang="en-US"/>
        </a:p>
      </dgm:t>
    </dgm:pt>
    <dgm:pt modelId="{F8EC2D0B-BD1D-4C85-AAA1-20CC2BB17426}">
      <dgm:prSet/>
      <dgm:spPr/>
      <dgm:t>
        <a:bodyPr/>
        <a:lstStyle/>
        <a:p>
          <a:r>
            <a:rPr lang="en-US" dirty="0"/>
            <a:t>Mission 4.2 Razor Pages Security I </a:t>
          </a:r>
        </a:p>
      </dgm:t>
    </dgm:pt>
    <dgm:pt modelId="{FA9E5DED-6E85-4A50-BE5C-76EA64EB109E}" type="parTrans" cxnId="{775DD227-0E3D-413D-9F35-899EE3613DC6}">
      <dgm:prSet/>
      <dgm:spPr/>
      <dgm:t>
        <a:bodyPr/>
        <a:lstStyle/>
        <a:p>
          <a:endParaRPr lang="en-US"/>
        </a:p>
      </dgm:t>
    </dgm:pt>
    <dgm:pt modelId="{57BDFB43-0A0F-41A5-9202-49E325D3288F}" type="sibTrans" cxnId="{775DD227-0E3D-413D-9F35-899EE3613DC6}">
      <dgm:prSet/>
      <dgm:spPr/>
      <dgm:t>
        <a:bodyPr/>
        <a:lstStyle/>
        <a:p>
          <a:endParaRPr lang="en-US"/>
        </a:p>
      </dgm:t>
    </dgm:pt>
    <dgm:pt modelId="{FACA2EB4-7352-3848-9C7B-BEC9D897A791}" type="pres">
      <dgm:prSet presAssocID="{E74A7434-A34C-D840-A26F-22ED13A4DFDD}" presName="Name0" presStyleCnt="0">
        <dgm:presLayoutVars>
          <dgm:chMax val="7"/>
          <dgm:chPref val="7"/>
          <dgm:dir/>
        </dgm:presLayoutVars>
      </dgm:prSet>
      <dgm:spPr/>
    </dgm:pt>
    <dgm:pt modelId="{312F260F-0160-C343-B3E6-1BFAA47C3917}" type="pres">
      <dgm:prSet presAssocID="{E74A7434-A34C-D840-A26F-22ED13A4DFDD}" presName="Name1" presStyleCnt="0"/>
      <dgm:spPr/>
    </dgm:pt>
    <dgm:pt modelId="{F0734DC9-3E71-164C-A000-E95149639F1E}" type="pres">
      <dgm:prSet presAssocID="{E74A7434-A34C-D840-A26F-22ED13A4DFDD}" presName="cycle" presStyleCnt="0"/>
      <dgm:spPr/>
    </dgm:pt>
    <dgm:pt modelId="{EFAE883E-5B32-9543-99CF-193EEB61D6C5}" type="pres">
      <dgm:prSet presAssocID="{E74A7434-A34C-D840-A26F-22ED13A4DFDD}" presName="srcNode" presStyleLbl="node1" presStyleIdx="0" presStyleCnt="3"/>
      <dgm:spPr/>
    </dgm:pt>
    <dgm:pt modelId="{04932873-04F1-1948-9D09-1DEBC426018D}" type="pres">
      <dgm:prSet presAssocID="{E74A7434-A34C-D840-A26F-22ED13A4DFDD}" presName="conn" presStyleLbl="parChTrans1D2" presStyleIdx="0" presStyleCnt="1"/>
      <dgm:spPr/>
    </dgm:pt>
    <dgm:pt modelId="{7D2544BA-1B36-4B41-B78C-90DCEC926C24}" type="pres">
      <dgm:prSet presAssocID="{E74A7434-A34C-D840-A26F-22ED13A4DFDD}" presName="extraNode" presStyleLbl="node1" presStyleIdx="0" presStyleCnt="3"/>
      <dgm:spPr/>
    </dgm:pt>
    <dgm:pt modelId="{0044D4CB-C82E-4642-92FE-FBF8D6533890}" type="pres">
      <dgm:prSet presAssocID="{E74A7434-A34C-D840-A26F-22ED13A4DFDD}" presName="dstNode" presStyleLbl="node1" presStyleIdx="0" presStyleCnt="3"/>
      <dgm:spPr/>
    </dgm:pt>
    <dgm:pt modelId="{C701F2D8-38D1-419F-8CEC-B133136B220F}" type="pres">
      <dgm:prSet presAssocID="{22AC143E-12C3-4544-91DB-8E374B26A4D7}" presName="text_1" presStyleLbl="node1" presStyleIdx="0" presStyleCnt="3">
        <dgm:presLayoutVars>
          <dgm:bulletEnabled val="1"/>
        </dgm:presLayoutVars>
      </dgm:prSet>
      <dgm:spPr/>
    </dgm:pt>
    <dgm:pt modelId="{752F1EBD-F1A6-4489-B499-A2005AB0AFCF}" type="pres">
      <dgm:prSet presAssocID="{22AC143E-12C3-4544-91DB-8E374B26A4D7}" presName="accent_1" presStyleCnt="0"/>
      <dgm:spPr/>
    </dgm:pt>
    <dgm:pt modelId="{1C228263-2B0F-4849-BAD6-EF3B88C2C7BD}" type="pres">
      <dgm:prSet presAssocID="{22AC143E-12C3-4544-91DB-8E374B26A4D7}" presName="accentRepeatNode" presStyleLbl="solidFgAcc1" presStyleIdx="0" presStyleCnt="3"/>
      <dgm:spPr/>
    </dgm:pt>
    <dgm:pt modelId="{C2A128BD-D1F8-4E26-944A-6E468716D962}" type="pres">
      <dgm:prSet presAssocID="{A92E1C67-0181-46C7-A8B0-D2512F4A617B}" presName="text_2" presStyleLbl="node1" presStyleIdx="1" presStyleCnt="3">
        <dgm:presLayoutVars>
          <dgm:bulletEnabled val="1"/>
        </dgm:presLayoutVars>
      </dgm:prSet>
      <dgm:spPr/>
    </dgm:pt>
    <dgm:pt modelId="{CA50F615-EE8F-436B-9EFB-8070027A4046}" type="pres">
      <dgm:prSet presAssocID="{A92E1C67-0181-46C7-A8B0-D2512F4A617B}" presName="accent_2" presStyleCnt="0"/>
      <dgm:spPr/>
    </dgm:pt>
    <dgm:pt modelId="{4CA1619D-487B-415D-B25C-6E5330BA8D2A}" type="pres">
      <dgm:prSet presAssocID="{A92E1C67-0181-46C7-A8B0-D2512F4A617B}" presName="accentRepeatNode" presStyleLbl="solidFgAcc1" presStyleIdx="1" presStyleCnt="3"/>
      <dgm:spPr/>
    </dgm:pt>
    <dgm:pt modelId="{77AA2A29-A836-4945-8725-1BCDD64D5749}" type="pres">
      <dgm:prSet presAssocID="{F8EC2D0B-BD1D-4C85-AAA1-20CC2BB17426}" presName="text_3" presStyleLbl="node1" presStyleIdx="2" presStyleCnt="3">
        <dgm:presLayoutVars>
          <dgm:bulletEnabled val="1"/>
        </dgm:presLayoutVars>
      </dgm:prSet>
      <dgm:spPr/>
    </dgm:pt>
    <dgm:pt modelId="{A71F1AC5-235F-4C2D-9F7E-8800F1007FF4}" type="pres">
      <dgm:prSet presAssocID="{F8EC2D0B-BD1D-4C85-AAA1-20CC2BB17426}" presName="accent_3" presStyleCnt="0"/>
      <dgm:spPr/>
    </dgm:pt>
    <dgm:pt modelId="{F9F8364D-F9B6-40E4-A733-86630ACE7CFF}" type="pres">
      <dgm:prSet presAssocID="{F8EC2D0B-BD1D-4C85-AAA1-20CC2BB17426}" presName="accentRepeatNode" presStyleLbl="solidFgAcc1" presStyleIdx="2" presStyleCnt="3"/>
      <dgm:spPr/>
    </dgm:pt>
  </dgm:ptLst>
  <dgm:cxnLst>
    <dgm:cxn modelId="{775DD227-0E3D-413D-9F35-899EE3613DC6}" srcId="{E74A7434-A34C-D840-A26F-22ED13A4DFDD}" destId="{F8EC2D0B-BD1D-4C85-AAA1-20CC2BB17426}" srcOrd="2" destOrd="0" parTransId="{FA9E5DED-6E85-4A50-BE5C-76EA64EB109E}" sibTransId="{57BDFB43-0A0F-41A5-9202-49E325D3288F}"/>
    <dgm:cxn modelId="{D0D74E3D-0E22-494F-A8ED-DA37EB730861}" srcId="{E74A7434-A34C-D840-A26F-22ED13A4DFDD}" destId="{22AC143E-12C3-4544-91DB-8E374B26A4D7}" srcOrd="0" destOrd="0" parTransId="{674BD15F-FEEF-4274-B76F-9A674F4E6D75}" sibTransId="{40570723-CC22-4F37-8B96-9525EE6C671A}"/>
    <dgm:cxn modelId="{875EE76E-C679-884E-B247-5D77D26C4217}" type="presOf" srcId="{E74A7434-A34C-D840-A26F-22ED13A4DFDD}" destId="{FACA2EB4-7352-3848-9C7B-BEC9D897A791}" srcOrd="0" destOrd="0" presId="urn:microsoft.com/office/officeart/2008/layout/VerticalCurvedList"/>
    <dgm:cxn modelId="{567BF952-F824-48CC-B512-69CAEBC5EE95}" type="presOf" srcId="{F8EC2D0B-BD1D-4C85-AAA1-20CC2BB17426}" destId="{77AA2A29-A836-4945-8725-1BCDD64D5749}" srcOrd="0" destOrd="0" presId="urn:microsoft.com/office/officeart/2008/layout/VerticalCurvedList"/>
    <dgm:cxn modelId="{04100473-E80C-4FE9-BD9E-D87D871A7BD9}" type="presOf" srcId="{A92E1C67-0181-46C7-A8B0-D2512F4A617B}" destId="{C2A128BD-D1F8-4E26-944A-6E468716D962}" srcOrd="0" destOrd="0" presId="urn:microsoft.com/office/officeart/2008/layout/VerticalCurvedList"/>
    <dgm:cxn modelId="{B6EA2388-80D2-4606-8138-F4281E55012F}" type="presOf" srcId="{40570723-CC22-4F37-8B96-9525EE6C671A}" destId="{04932873-04F1-1948-9D09-1DEBC426018D}" srcOrd="0" destOrd="0" presId="urn:microsoft.com/office/officeart/2008/layout/VerticalCurvedList"/>
    <dgm:cxn modelId="{67837799-2A25-44F3-9612-1DB260B9F073}" type="presOf" srcId="{22AC143E-12C3-4544-91DB-8E374B26A4D7}" destId="{C701F2D8-38D1-419F-8CEC-B133136B220F}" srcOrd="0" destOrd="0" presId="urn:microsoft.com/office/officeart/2008/layout/VerticalCurvedList"/>
    <dgm:cxn modelId="{535D23E4-19FB-406C-9676-DA5628355E27}" srcId="{E74A7434-A34C-D840-A26F-22ED13A4DFDD}" destId="{A92E1C67-0181-46C7-A8B0-D2512F4A617B}" srcOrd="1" destOrd="0" parTransId="{79583689-A9B4-4093-B89F-863704866446}" sibTransId="{34127536-F4AB-4223-9CBE-259C157D722E}"/>
    <dgm:cxn modelId="{F91142D9-2AA9-3D48-9FCC-116AA35EE4EB}" type="presParOf" srcId="{FACA2EB4-7352-3848-9C7B-BEC9D897A791}" destId="{312F260F-0160-C343-B3E6-1BFAA47C3917}" srcOrd="0" destOrd="0" presId="urn:microsoft.com/office/officeart/2008/layout/VerticalCurvedList"/>
    <dgm:cxn modelId="{CD21C66C-931F-244E-B849-19D00B584855}" type="presParOf" srcId="{312F260F-0160-C343-B3E6-1BFAA47C3917}" destId="{F0734DC9-3E71-164C-A000-E95149639F1E}" srcOrd="0" destOrd="0" presId="urn:microsoft.com/office/officeart/2008/layout/VerticalCurvedList"/>
    <dgm:cxn modelId="{E55C2331-DBFB-6548-ADEF-A70370E75012}" type="presParOf" srcId="{F0734DC9-3E71-164C-A000-E95149639F1E}" destId="{EFAE883E-5B32-9543-99CF-193EEB61D6C5}" srcOrd="0" destOrd="0" presId="urn:microsoft.com/office/officeart/2008/layout/VerticalCurvedList"/>
    <dgm:cxn modelId="{A61F8211-B156-A142-B3B5-ECA105F11A60}" type="presParOf" srcId="{F0734DC9-3E71-164C-A000-E95149639F1E}" destId="{04932873-04F1-1948-9D09-1DEBC426018D}" srcOrd="1" destOrd="0" presId="urn:microsoft.com/office/officeart/2008/layout/VerticalCurvedList"/>
    <dgm:cxn modelId="{ABC4FC33-8BC6-E541-911B-C66F6B7D5032}" type="presParOf" srcId="{F0734DC9-3E71-164C-A000-E95149639F1E}" destId="{7D2544BA-1B36-4B41-B78C-90DCEC926C24}" srcOrd="2" destOrd="0" presId="urn:microsoft.com/office/officeart/2008/layout/VerticalCurvedList"/>
    <dgm:cxn modelId="{4351C39F-32F1-824B-AF7B-18463A2E4E0A}" type="presParOf" srcId="{F0734DC9-3E71-164C-A000-E95149639F1E}" destId="{0044D4CB-C82E-4642-92FE-FBF8D6533890}" srcOrd="3" destOrd="0" presId="urn:microsoft.com/office/officeart/2008/layout/VerticalCurvedList"/>
    <dgm:cxn modelId="{5217D6BD-36BE-45C4-AF66-69EBD29F3B99}" type="presParOf" srcId="{312F260F-0160-C343-B3E6-1BFAA47C3917}" destId="{C701F2D8-38D1-419F-8CEC-B133136B220F}" srcOrd="1" destOrd="0" presId="urn:microsoft.com/office/officeart/2008/layout/VerticalCurvedList"/>
    <dgm:cxn modelId="{91355430-6EAE-4B55-BF39-1C7CB853A579}" type="presParOf" srcId="{312F260F-0160-C343-B3E6-1BFAA47C3917}" destId="{752F1EBD-F1A6-4489-B499-A2005AB0AFCF}" srcOrd="2" destOrd="0" presId="urn:microsoft.com/office/officeart/2008/layout/VerticalCurvedList"/>
    <dgm:cxn modelId="{C24B3B30-E9B5-4E3E-BE22-019F00117B18}" type="presParOf" srcId="{752F1EBD-F1A6-4489-B499-A2005AB0AFCF}" destId="{1C228263-2B0F-4849-BAD6-EF3B88C2C7BD}" srcOrd="0" destOrd="0" presId="urn:microsoft.com/office/officeart/2008/layout/VerticalCurvedList"/>
    <dgm:cxn modelId="{79B7DE34-B133-43F7-979D-B468F4D70EAC}" type="presParOf" srcId="{312F260F-0160-C343-B3E6-1BFAA47C3917}" destId="{C2A128BD-D1F8-4E26-944A-6E468716D962}" srcOrd="3" destOrd="0" presId="urn:microsoft.com/office/officeart/2008/layout/VerticalCurvedList"/>
    <dgm:cxn modelId="{BFC0329D-7C43-4D67-A66B-79FA1BA20155}" type="presParOf" srcId="{312F260F-0160-C343-B3E6-1BFAA47C3917}" destId="{CA50F615-EE8F-436B-9EFB-8070027A4046}" srcOrd="4" destOrd="0" presId="urn:microsoft.com/office/officeart/2008/layout/VerticalCurvedList"/>
    <dgm:cxn modelId="{560CAE85-0C2E-490E-B9D0-662BA715DC87}" type="presParOf" srcId="{CA50F615-EE8F-436B-9EFB-8070027A4046}" destId="{4CA1619D-487B-415D-B25C-6E5330BA8D2A}" srcOrd="0" destOrd="0" presId="urn:microsoft.com/office/officeart/2008/layout/VerticalCurvedList"/>
    <dgm:cxn modelId="{0C504A27-93BE-45B5-925B-E4BC238A8797}" type="presParOf" srcId="{312F260F-0160-C343-B3E6-1BFAA47C3917}" destId="{77AA2A29-A836-4945-8725-1BCDD64D5749}" srcOrd="5" destOrd="0" presId="urn:microsoft.com/office/officeart/2008/layout/VerticalCurvedList"/>
    <dgm:cxn modelId="{5CB70F5A-0F7C-46BD-807D-C0BEB6E13BAA}" type="presParOf" srcId="{312F260F-0160-C343-B3E6-1BFAA47C3917}" destId="{A71F1AC5-235F-4C2D-9F7E-8800F1007FF4}" srcOrd="6" destOrd="0" presId="urn:microsoft.com/office/officeart/2008/layout/VerticalCurvedList"/>
    <dgm:cxn modelId="{823AF73B-20BE-4085-BDEB-A033F912B40B}" type="presParOf" srcId="{A71F1AC5-235F-4C2D-9F7E-8800F1007FF4}" destId="{F9F8364D-F9B6-40E4-A733-86630ACE7CFF}"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932873-04F1-1948-9D09-1DEBC426018D}">
      <dsp:nvSpPr>
        <dsp:cNvPr id="0" name=""/>
        <dsp:cNvSpPr/>
      </dsp:nvSpPr>
      <dsp:spPr>
        <a:xfrm>
          <a:off x="-5082866" y="-778677"/>
          <a:ext cx="6053155" cy="6053155"/>
        </a:xfrm>
        <a:prstGeom prst="blockArc">
          <a:avLst>
            <a:gd name="adj1" fmla="val 18900000"/>
            <a:gd name="adj2" fmla="val 2700000"/>
            <a:gd name="adj3" fmla="val 357"/>
          </a:avLst>
        </a:prstGeom>
        <a:noFill/>
        <a:ln w="10000" cap="flat" cmpd="sng" algn="ctr">
          <a:solidFill>
            <a:schemeClr val="accent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701F2D8-38D1-419F-8CEC-B133136B220F}">
      <dsp:nvSpPr>
        <dsp:cNvPr id="0" name=""/>
        <dsp:cNvSpPr/>
      </dsp:nvSpPr>
      <dsp:spPr>
        <a:xfrm>
          <a:off x="624052" y="449580"/>
          <a:ext cx="7467340" cy="899160"/>
        </a:xfrm>
        <a:prstGeom prst="rect">
          <a:avLst/>
        </a:prstGeom>
        <a:solidFill>
          <a:schemeClr val="accent2">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13708" tIns="78740" rIns="78740" bIns="78740" numCol="1" spcCol="1270" anchor="ctr" anchorCtr="0">
          <a:noAutofit/>
        </a:bodyPr>
        <a:lstStyle/>
        <a:p>
          <a:pPr marL="0" lvl="0" indent="0" algn="l" defTabSz="1377950">
            <a:lnSpc>
              <a:spcPct val="90000"/>
            </a:lnSpc>
            <a:spcBef>
              <a:spcPct val="0"/>
            </a:spcBef>
            <a:spcAft>
              <a:spcPct val="35000"/>
            </a:spcAft>
            <a:buNone/>
          </a:pPr>
          <a:r>
            <a:rPr lang="en-US" sz="3100" kern="1200" dirty="0"/>
            <a:t>Gather Software Security Requirements</a:t>
          </a:r>
        </a:p>
      </dsp:txBody>
      <dsp:txXfrm>
        <a:off x="624052" y="449580"/>
        <a:ext cx="7467340" cy="899160"/>
      </dsp:txXfrm>
    </dsp:sp>
    <dsp:sp modelId="{1C228263-2B0F-4849-BAD6-EF3B88C2C7BD}">
      <dsp:nvSpPr>
        <dsp:cNvPr id="0" name=""/>
        <dsp:cNvSpPr/>
      </dsp:nvSpPr>
      <dsp:spPr>
        <a:xfrm>
          <a:off x="62077" y="337185"/>
          <a:ext cx="1123950" cy="1123950"/>
        </a:xfrm>
        <a:prstGeom prst="ellipse">
          <a:avLst/>
        </a:prstGeom>
        <a:solidFill>
          <a:schemeClr val="lt1">
            <a:hueOff val="0"/>
            <a:satOff val="0"/>
            <a:lumOff val="0"/>
            <a:alphaOff val="0"/>
          </a:schemeClr>
        </a:solidFill>
        <a:ln w="10000" cap="flat" cmpd="sng" algn="ctr">
          <a:solidFill>
            <a:schemeClr val="accent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C2A128BD-D1F8-4E26-944A-6E468716D962}">
      <dsp:nvSpPr>
        <dsp:cNvPr id="0" name=""/>
        <dsp:cNvSpPr/>
      </dsp:nvSpPr>
      <dsp:spPr>
        <a:xfrm>
          <a:off x="950897" y="1798320"/>
          <a:ext cx="7140496" cy="899160"/>
        </a:xfrm>
        <a:prstGeom prst="rect">
          <a:avLst/>
        </a:prstGeom>
        <a:solidFill>
          <a:schemeClr val="accent3">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13708" tIns="78740" rIns="78740" bIns="78740" numCol="1" spcCol="1270" anchor="ctr" anchorCtr="0">
          <a:noAutofit/>
        </a:bodyPr>
        <a:lstStyle/>
        <a:p>
          <a:pPr marL="0" lvl="0" indent="0" algn="l" defTabSz="1377950">
            <a:lnSpc>
              <a:spcPct val="90000"/>
            </a:lnSpc>
            <a:spcBef>
              <a:spcPct val="0"/>
            </a:spcBef>
            <a:spcAft>
              <a:spcPct val="35000"/>
            </a:spcAft>
            <a:buNone/>
          </a:pPr>
          <a:r>
            <a:rPr lang="en-US" sz="3100" kern="1200" dirty="0"/>
            <a:t>Mission 4.1 </a:t>
          </a:r>
          <a:r>
            <a:rPr lang="en-US" sz="3100" kern="1200" dirty="0" err="1"/>
            <a:t>sBooks</a:t>
          </a:r>
          <a:r>
            <a:rPr lang="en-US" sz="3100" kern="1200" dirty="0"/>
            <a:t> Pte Ltd Case Study</a:t>
          </a:r>
        </a:p>
      </dsp:txBody>
      <dsp:txXfrm>
        <a:off x="950897" y="1798320"/>
        <a:ext cx="7140496" cy="899160"/>
      </dsp:txXfrm>
    </dsp:sp>
    <dsp:sp modelId="{4CA1619D-487B-415D-B25C-6E5330BA8D2A}">
      <dsp:nvSpPr>
        <dsp:cNvPr id="0" name=""/>
        <dsp:cNvSpPr/>
      </dsp:nvSpPr>
      <dsp:spPr>
        <a:xfrm>
          <a:off x="388922" y="1685925"/>
          <a:ext cx="1123950" cy="1123950"/>
        </a:xfrm>
        <a:prstGeom prst="ellipse">
          <a:avLst/>
        </a:prstGeom>
        <a:solidFill>
          <a:schemeClr val="lt1">
            <a:hueOff val="0"/>
            <a:satOff val="0"/>
            <a:lumOff val="0"/>
            <a:alphaOff val="0"/>
          </a:schemeClr>
        </a:solidFill>
        <a:ln w="10000" cap="flat" cmpd="sng" algn="ctr">
          <a:solidFill>
            <a:schemeClr val="accent3">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77AA2A29-A836-4945-8725-1BCDD64D5749}">
      <dsp:nvSpPr>
        <dsp:cNvPr id="0" name=""/>
        <dsp:cNvSpPr/>
      </dsp:nvSpPr>
      <dsp:spPr>
        <a:xfrm>
          <a:off x="624052" y="3147060"/>
          <a:ext cx="7467340" cy="899160"/>
        </a:xfrm>
        <a:prstGeom prst="rect">
          <a:avLst/>
        </a:prstGeom>
        <a:solidFill>
          <a:schemeClr val="accent4">
            <a:hueOff val="0"/>
            <a:satOff val="0"/>
            <a:lumOff val="0"/>
            <a:alphaOff val="0"/>
          </a:schemeClr>
        </a:solidFill>
        <a:ln>
          <a:noFill/>
        </a:ln>
        <a:effectLst>
          <a:outerShdw blurRad="38100" dist="300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13708" tIns="78740" rIns="78740" bIns="78740" numCol="1" spcCol="1270" anchor="ctr" anchorCtr="0">
          <a:noAutofit/>
        </a:bodyPr>
        <a:lstStyle/>
        <a:p>
          <a:pPr marL="0" lvl="0" indent="0" algn="l" defTabSz="1377950">
            <a:lnSpc>
              <a:spcPct val="90000"/>
            </a:lnSpc>
            <a:spcBef>
              <a:spcPct val="0"/>
            </a:spcBef>
            <a:spcAft>
              <a:spcPct val="35000"/>
            </a:spcAft>
            <a:buNone/>
          </a:pPr>
          <a:r>
            <a:rPr lang="en-US" sz="3100" kern="1200" dirty="0"/>
            <a:t>Mission 4.2 Razor Pages Security I </a:t>
          </a:r>
        </a:p>
      </dsp:txBody>
      <dsp:txXfrm>
        <a:off x="624052" y="3147060"/>
        <a:ext cx="7467340" cy="899160"/>
      </dsp:txXfrm>
    </dsp:sp>
    <dsp:sp modelId="{F9F8364D-F9B6-40E4-A733-86630ACE7CFF}">
      <dsp:nvSpPr>
        <dsp:cNvPr id="0" name=""/>
        <dsp:cNvSpPr/>
      </dsp:nvSpPr>
      <dsp:spPr>
        <a:xfrm>
          <a:off x="62077" y="3034665"/>
          <a:ext cx="1123950" cy="1123950"/>
        </a:xfrm>
        <a:prstGeom prst="ellipse">
          <a:avLst/>
        </a:prstGeom>
        <a:solidFill>
          <a:schemeClr val="lt1">
            <a:hueOff val="0"/>
            <a:satOff val="0"/>
            <a:lumOff val="0"/>
            <a:alphaOff val="0"/>
          </a:schemeClr>
        </a:solidFill>
        <a:ln w="10000" cap="flat" cmpd="sng" algn="ctr">
          <a:solidFill>
            <a:schemeClr val="accent4">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3071E09-4D64-8F4A-829F-AB9979018477}" type="datetimeFigureOut">
              <a:rPr lang="en-US" smtClean="0"/>
              <a:t>6/7/2022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8555F1F-6530-0F40-A2DC-34866158B479}" type="slidenum">
              <a:rPr lang="en-US" smtClean="0"/>
              <a:t>‹#›</a:t>
            </a:fld>
            <a:endParaRPr lang="en-US"/>
          </a:p>
        </p:txBody>
      </p:sp>
    </p:spTree>
    <p:extLst>
      <p:ext uri="{BB962C8B-B14F-4D97-AF65-F5344CB8AC3E}">
        <p14:creationId xmlns:p14="http://schemas.microsoft.com/office/powerpoint/2010/main" val="280983283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wmf>
</file>

<file path=ppt/media/image13.wmf>
</file>

<file path=ppt/media/image14.png>
</file>

<file path=ppt/media/image2.jpeg>
</file>

<file path=ppt/media/image3.png>
</file>

<file path=ppt/media/image4.jp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C9C0DB-AAA5-CD4C-A292-FDBB48A23E12}" type="datetimeFigureOut">
              <a:rPr lang="en-US" smtClean="0"/>
              <a:t>6/7/2022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48B9CC-1317-584A-9837-71F74B280377}" type="slidenum">
              <a:rPr lang="en-US" smtClean="0"/>
              <a:t>‹#›</a:t>
            </a:fld>
            <a:endParaRPr lang="en-US"/>
          </a:p>
        </p:txBody>
      </p:sp>
    </p:spTree>
    <p:extLst>
      <p:ext uri="{BB962C8B-B14F-4D97-AF65-F5344CB8AC3E}">
        <p14:creationId xmlns:p14="http://schemas.microsoft.com/office/powerpoint/2010/main" val="30431883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48B9CC-1317-584A-9837-71F74B280377}" type="slidenum">
              <a:rPr lang="en-US" smtClean="0"/>
              <a:t>1</a:t>
            </a:fld>
            <a:endParaRPr lang="en-US"/>
          </a:p>
        </p:txBody>
      </p:sp>
    </p:spTree>
    <p:extLst>
      <p:ext uri="{BB962C8B-B14F-4D97-AF65-F5344CB8AC3E}">
        <p14:creationId xmlns:p14="http://schemas.microsoft.com/office/powerpoint/2010/main" val="8213551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dirty="0"/>
              <a:t>Click to edit Master title style</a:t>
            </a:r>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r>
              <a:rPr lang="en-US"/>
              <a:t>20~24/4/15</a:t>
            </a:r>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r>
              <a:rPr lang="en-US" dirty="0"/>
              <a:t>School of ICT - CSF - Apr '22 – SSD - Secure Software Requirements - Part 2</a:t>
            </a:r>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6E2D2B3B-882E-40F3-A32F-6DD516915044}"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r>
              <a:rPr lang="en-US"/>
              <a:t>20~24/4/15</a:t>
            </a:r>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a:xfrm>
            <a:off x="1600200" y="6248206"/>
            <a:ext cx="4572000" cy="365125"/>
          </a:xfrm>
        </p:spPr>
        <p:txBody>
          <a:bodyPr rtlCol="0"/>
          <a:lstStyle/>
          <a:p>
            <a:r>
              <a:rPr lang="en-US" dirty="0"/>
              <a:t>School of ICT - CSF - Apr '22 – SSD - Secure Software Requirements - Part 2</a:t>
            </a:r>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a:t>Drag picture to placeholder or click icon to add</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US" dirty="0"/>
              <a:t>School of ICT - CSF - Apr '22 – SSD - Secure Software Requirements - Part 2</a:t>
            </a:r>
          </a:p>
        </p:txBody>
      </p:sp>
      <p:sp>
        <p:nvSpPr>
          <p:cNvPr id="6" name="Slide Number Placeholder 5"/>
          <p:cNvSpPr>
            <a:spLocks noGrp="1"/>
          </p:cNvSpPr>
          <p:nvPr>
            <p:ph type="sldNum" sz="quarter" idx="12"/>
          </p:nvPr>
        </p:nvSpPr>
        <p:spPr/>
        <p:txBody>
          <a:bodyPr/>
          <a:lstStyle/>
          <a:p>
            <a:fld id="{EA66EF6D-3DA9-AB4A-B046-714C943A02DA}"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r>
              <a:rPr lang="en-US"/>
              <a:t>20~24/4/15</a:t>
            </a:r>
          </a:p>
        </p:txBody>
      </p:sp>
      <p:sp>
        <p:nvSpPr>
          <p:cNvPr id="5" name="Footer Placeholder 4"/>
          <p:cNvSpPr>
            <a:spLocks noGrp="1"/>
          </p:cNvSpPr>
          <p:nvPr>
            <p:ph type="ftr" sz="quarter" idx="11"/>
          </p:nvPr>
        </p:nvSpPr>
        <p:spPr>
          <a:xfrm>
            <a:off x="457201" y="6248207"/>
            <a:ext cx="5573483" cy="365125"/>
          </a:xfrm>
        </p:spPr>
        <p:txBody>
          <a:bodyPr/>
          <a:lstStyle/>
          <a:p>
            <a:r>
              <a:rPr lang="en-US" dirty="0"/>
              <a:t>School of ICT - CSF - Apr '22 – SSD - Secure Software Requirements - Part 2</a:t>
            </a:r>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EA66EF6D-3DA9-AB4A-B046-714C943A02D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r>
              <a:rPr lang="en-US"/>
              <a:t>20~24/4/15</a:t>
            </a:r>
          </a:p>
        </p:txBody>
      </p:sp>
      <p:sp>
        <p:nvSpPr>
          <p:cNvPr id="5" name="Footer Placeholder 4"/>
          <p:cNvSpPr>
            <a:spLocks noGrp="1"/>
          </p:cNvSpPr>
          <p:nvPr>
            <p:ph type="ftr" sz="quarter" idx="11"/>
          </p:nvPr>
        </p:nvSpPr>
        <p:spPr/>
        <p:txBody>
          <a:bodyPr/>
          <a:lstStyle/>
          <a:p>
            <a:r>
              <a:rPr lang="en-US" dirty="0"/>
              <a:t>School of ICT - CSF - Apr '22 – SSD - Secure Software Requirements - Part 2</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userDrawn="1"/>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r>
              <a:rPr lang="en-US"/>
              <a:t>20~24/4/15</a:t>
            </a:r>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EA66EF6D-3DA9-AB4A-B046-714C943A02DA}" type="slidenum">
              <a:rPr lang="en-US" smtClean="0"/>
              <a:t>‹#›</a:t>
            </a:fld>
            <a:endParaRPr lang="en-US"/>
          </a:p>
        </p:txBody>
      </p:sp>
      <p:sp>
        <p:nvSpPr>
          <p:cNvPr id="14" name="Footer Placeholder 13"/>
          <p:cNvSpPr>
            <a:spLocks noGrp="1"/>
          </p:cNvSpPr>
          <p:nvPr>
            <p:ph type="ftr" sz="quarter" idx="12"/>
          </p:nvPr>
        </p:nvSpPr>
        <p:spPr/>
        <p:txBody>
          <a:bodyPr/>
          <a:lstStyle/>
          <a:p>
            <a:r>
              <a:rPr lang="en-US" dirty="0"/>
              <a:t>School of ICT - CSF - Apr '22 – SSD - Secure Software Requirements - Part 2</a:t>
            </a: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r>
              <a:rPr lang="en-US"/>
              <a:t>20~24/4/15</a:t>
            </a:r>
          </a:p>
        </p:txBody>
      </p:sp>
      <p:sp>
        <p:nvSpPr>
          <p:cNvPr id="10" name="Slide Number Placeholder 9"/>
          <p:cNvSpPr>
            <a:spLocks noGrp="1"/>
          </p:cNvSpPr>
          <p:nvPr>
            <p:ph type="sldNum" sz="quarter" idx="16"/>
          </p:nvPr>
        </p:nvSpPr>
        <p:spPr/>
        <p:txBody>
          <a:bodyPr rtlCol="0"/>
          <a:lstStyle/>
          <a:p>
            <a:fld id="{EA66EF6D-3DA9-AB4A-B046-714C943A02DA}" type="slidenum">
              <a:rPr lang="en-US" smtClean="0"/>
              <a:t>‹#›</a:t>
            </a:fld>
            <a:endParaRPr lang="en-US"/>
          </a:p>
        </p:txBody>
      </p:sp>
      <p:sp>
        <p:nvSpPr>
          <p:cNvPr id="12" name="Footer Placeholder 11"/>
          <p:cNvSpPr>
            <a:spLocks noGrp="1"/>
          </p:cNvSpPr>
          <p:nvPr>
            <p:ph type="ftr" sz="quarter" idx="17"/>
          </p:nvPr>
        </p:nvSpPr>
        <p:spPr/>
        <p:txBody>
          <a:bodyPr rtlCol="0"/>
          <a:lstStyle/>
          <a:p>
            <a:r>
              <a:rPr lang="en-US" dirty="0"/>
              <a:t>School of ICT - CSF - Apr '22 – SSD - Secure Software Requirements - Part 2</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r>
              <a:rPr lang="en-US"/>
              <a:t>20~24/4/15</a:t>
            </a:r>
          </a:p>
        </p:txBody>
      </p:sp>
      <p:sp>
        <p:nvSpPr>
          <p:cNvPr id="12" name="Slide Number Placeholder 11"/>
          <p:cNvSpPr>
            <a:spLocks noGrp="1"/>
          </p:cNvSpPr>
          <p:nvPr>
            <p:ph type="sldNum" sz="quarter" idx="16"/>
          </p:nvPr>
        </p:nvSpPr>
        <p:spPr/>
        <p:txBody>
          <a:bodyPr rtlCol="0"/>
          <a:lstStyle/>
          <a:p>
            <a:fld id="{EA66EF6D-3DA9-AB4A-B046-714C943A02DA}" type="slidenum">
              <a:rPr lang="en-US" smtClean="0"/>
              <a:t>‹#›</a:t>
            </a:fld>
            <a:endParaRPr lang="en-US"/>
          </a:p>
        </p:txBody>
      </p:sp>
      <p:sp>
        <p:nvSpPr>
          <p:cNvPr id="14" name="Footer Placeholder 13"/>
          <p:cNvSpPr>
            <a:spLocks noGrp="1"/>
          </p:cNvSpPr>
          <p:nvPr>
            <p:ph type="ftr" sz="quarter" idx="17"/>
          </p:nvPr>
        </p:nvSpPr>
        <p:spPr/>
        <p:txBody>
          <a:bodyPr rtlCol="0"/>
          <a:lstStyle/>
          <a:p>
            <a:r>
              <a:rPr lang="en-US" dirty="0"/>
              <a:t>School of ICT - CSF - Apr '22 – SSD - Secure Software Requirements - Part 2</a:t>
            </a:r>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r>
              <a:rPr lang="en-US"/>
              <a:t>20~24/4/15</a:t>
            </a:r>
          </a:p>
        </p:txBody>
      </p:sp>
      <p:sp>
        <p:nvSpPr>
          <p:cNvPr id="4" name="Footer Placeholder 3"/>
          <p:cNvSpPr>
            <a:spLocks noGrp="1"/>
          </p:cNvSpPr>
          <p:nvPr>
            <p:ph type="ftr" sz="quarter" idx="11"/>
          </p:nvPr>
        </p:nvSpPr>
        <p:spPr/>
        <p:txBody>
          <a:bodyPr/>
          <a:lstStyle/>
          <a:p>
            <a:r>
              <a:rPr lang="en-US" dirty="0"/>
              <a:t>School of ICT - CSF - Apr '22 – SSD - Secure Software Requirements - Part 2</a:t>
            </a:r>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EA66EF6D-3DA9-AB4A-B046-714C943A02D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20~24/4/15</a:t>
            </a:r>
          </a:p>
        </p:txBody>
      </p:sp>
      <p:sp>
        <p:nvSpPr>
          <p:cNvPr id="3" name="Footer Placeholder 2"/>
          <p:cNvSpPr>
            <a:spLocks noGrp="1"/>
          </p:cNvSpPr>
          <p:nvPr>
            <p:ph type="ftr" sz="quarter" idx="11"/>
          </p:nvPr>
        </p:nvSpPr>
        <p:spPr/>
        <p:txBody>
          <a:bodyPr/>
          <a:lstStyle/>
          <a:p>
            <a:r>
              <a:rPr lang="en-US" dirty="0"/>
              <a:t>School of ICT - CSF - Apr '22 – SSD - Secure Software Requirements - Part 2</a:t>
            </a:r>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EA66EF6D-3DA9-AB4A-B046-714C943A02D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r>
              <a:rPr lang="en-US"/>
              <a:t>20~24/4/15</a:t>
            </a:r>
          </a:p>
        </p:txBody>
      </p:sp>
      <p:sp>
        <p:nvSpPr>
          <p:cNvPr id="6" name="Footer Placeholder 5"/>
          <p:cNvSpPr>
            <a:spLocks noGrp="1"/>
          </p:cNvSpPr>
          <p:nvPr>
            <p:ph type="ftr" sz="quarter" idx="11"/>
          </p:nvPr>
        </p:nvSpPr>
        <p:spPr/>
        <p:txBody>
          <a:bodyPr/>
          <a:lstStyle/>
          <a:p>
            <a:r>
              <a:rPr lang="en-US" dirty="0"/>
              <a:t>School of ICT - CSF - Apr '22 – SSD - Secure Software Requirements - Part 2</a:t>
            </a:r>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p:nvPr>
        </p:nvSpPr>
        <p:spPr>
          <a:xfrm>
            <a:off x="172454" y="1752600"/>
            <a:ext cx="2037346" cy="4419600"/>
          </a:xfrm>
          <a:solidFill>
            <a:schemeClr val="accent5">
              <a:lumMod val="75000"/>
            </a:schemeClr>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dirty="0"/>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9533" y="273050"/>
            <a:ext cx="8759082"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a:xfrm>
            <a:off x="6096000" y="6248400"/>
            <a:ext cx="2852614" cy="365125"/>
          </a:xfrm>
        </p:spPr>
        <p:txBody>
          <a:bodyPr/>
          <a:lstStyle/>
          <a:p>
            <a:r>
              <a:rPr lang="en-US"/>
              <a:t>20~24/4/15</a:t>
            </a:r>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E2D2B3B-882E-40F3-A32F-6DD516915044}" type="slidenum">
              <a:rPr lang="en-US" smtClean="0"/>
              <a:pPr/>
              <a:t>‹#›</a:t>
            </a:fld>
            <a:endParaRPr lang="en-US"/>
          </a:p>
        </p:txBody>
      </p:sp>
      <p:sp>
        <p:nvSpPr>
          <p:cNvPr id="3" name="Text Placeholder 2"/>
          <p:cNvSpPr>
            <a:spLocks noGrp="1"/>
          </p:cNvSpPr>
          <p:nvPr>
            <p:ph type="body" idx="2" hasCustomPrompt="1"/>
          </p:nvPr>
        </p:nvSpPr>
        <p:spPr>
          <a:xfrm>
            <a:off x="189533" y="1752600"/>
            <a:ext cx="1600200" cy="4419600"/>
          </a:xfrm>
          <a:solidFill>
            <a:schemeClr val="accent6"/>
          </a:solidFill>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normAutofit/>
          </a:bodyPr>
          <a:lstStyle>
            <a:lvl1pPr marL="0" indent="0">
              <a:spcAft>
                <a:spcPts val="1000"/>
              </a:spcAft>
              <a:buNone/>
              <a:defRPr sz="1400" baseline="0"/>
            </a:lvl1pPr>
            <a:lvl2pPr>
              <a:buNone/>
              <a:defRPr sz="1200"/>
            </a:lvl2pPr>
            <a:lvl3pPr>
              <a:buNone/>
              <a:defRPr sz="1000"/>
            </a:lvl3pPr>
            <a:lvl4pPr>
              <a:buNone/>
              <a:defRPr sz="900"/>
            </a:lvl4pPr>
            <a:lvl5pPr>
              <a:buNone/>
              <a:defRPr sz="900"/>
            </a:lvl5pPr>
          </a:lstStyle>
          <a:p>
            <a:pPr lvl="0" eaLnBrk="1" latinLnBrk="0" hangingPunct="1"/>
            <a:r>
              <a:rPr kumimoji="0" lang="en-US" dirty="0"/>
              <a:t>Module Overviews ABC123</a:t>
            </a:r>
            <a:br>
              <a:rPr kumimoji="0" lang="en-US" dirty="0"/>
            </a:br>
            <a:r>
              <a:rPr kumimoji="0" lang="en-US" dirty="0"/>
              <a:t>xyz</a:t>
            </a:r>
          </a:p>
        </p:txBody>
      </p:sp>
      <p:sp>
        <p:nvSpPr>
          <p:cNvPr id="9" name="Content Placeholder 8"/>
          <p:cNvSpPr>
            <a:spLocks noGrp="1"/>
          </p:cNvSpPr>
          <p:nvPr>
            <p:ph sz="quarter" idx="1"/>
          </p:nvPr>
        </p:nvSpPr>
        <p:spPr>
          <a:xfrm>
            <a:off x="1983153" y="1752600"/>
            <a:ext cx="6965461"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Footer Placeholder 5"/>
          <p:cNvSpPr>
            <a:spLocks noGrp="1"/>
          </p:cNvSpPr>
          <p:nvPr>
            <p:ph type="ftr" sz="quarter" idx="11"/>
          </p:nvPr>
        </p:nvSpPr>
        <p:spPr>
          <a:xfrm>
            <a:off x="609600" y="6248206"/>
            <a:ext cx="5421083" cy="365125"/>
          </a:xfrm>
        </p:spPr>
        <p:txBody>
          <a:bodyPr/>
          <a:lstStyle/>
          <a:p>
            <a:r>
              <a:rPr lang="en-US" dirty="0"/>
              <a:t>School of ICT - CSF - Apr '22 – SSD - Secure Software Requirements - Part 2</a:t>
            </a:r>
          </a:p>
        </p:txBody>
      </p:sp>
    </p:spTree>
    <p:extLst>
      <p:ext uri="{BB962C8B-B14F-4D97-AF65-F5344CB8AC3E}">
        <p14:creationId xmlns:p14="http://schemas.microsoft.com/office/powerpoint/2010/main" val="347011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096000" y="6389520"/>
            <a:ext cx="2667000" cy="365125"/>
          </a:xfrm>
          <a:prstGeom prst="rect">
            <a:avLst/>
          </a:prstGeom>
        </p:spPr>
        <p:txBody>
          <a:bodyPr vert="horz" anchor="ctr" anchorCtr="0"/>
          <a:lstStyle>
            <a:lvl1pPr algn="l" eaLnBrk="1" latinLnBrk="0" hangingPunct="1">
              <a:defRPr kumimoji="0" sz="1400">
                <a:solidFill>
                  <a:schemeClr val="tx2"/>
                </a:solidFill>
              </a:defRPr>
            </a:lvl1pPr>
          </a:lstStyle>
          <a:p>
            <a:r>
              <a:rPr lang="en-US"/>
              <a:t>20~24/4/15</a:t>
            </a:r>
          </a:p>
        </p:txBody>
      </p:sp>
      <p:sp>
        <p:nvSpPr>
          <p:cNvPr id="3" name="Footer Placeholder 2"/>
          <p:cNvSpPr>
            <a:spLocks noGrp="1"/>
          </p:cNvSpPr>
          <p:nvPr>
            <p:ph type="ftr" sz="quarter" idx="3"/>
          </p:nvPr>
        </p:nvSpPr>
        <p:spPr>
          <a:xfrm>
            <a:off x="609600" y="6389326"/>
            <a:ext cx="5421083" cy="365125"/>
          </a:xfrm>
          <a:prstGeom prst="rect">
            <a:avLst/>
          </a:prstGeom>
        </p:spPr>
        <p:txBody>
          <a:bodyPr vert="horz" anchor="ctr"/>
          <a:lstStyle>
            <a:lvl1pPr algn="r" eaLnBrk="1" latinLnBrk="0" hangingPunct="1">
              <a:defRPr kumimoji="0" sz="1400">
                <a:solidFill>
                  <a:schemeClr val="tx2"/>
                </a:solidFill>
              </a:defRPr>
            </a:lvl1pPr>
          </a:lstStyle>
          <a:p>
            <a:r>
              <a:rPr lang="en-US" dirty="0"/>
              <a:t>School of ICT - CSF - Apr '22 – SSD - Secure Software Requirements - Part 2</a:t>
            </a:r>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EA66EF6D-3DA9-AB4A-B046-714C943A02DA}" type="slidenum">
              <a:rPr lang="en-US" smtClean="0"/>
              <a:t>‹#›</a:t>
            </a:fld>
            <a:endParaRPr lang="en-US"/>
          </a:p>
        </p:txBody>
      </p:sp>
      <p:sp>
        <p:nvSpPr>
          <p:cNvPr id="2" name="MSIPCMContentMarking" descr="{&quot;HashCode&quot;:1523593416,&quot;Placement&quot;:&quot;Header&quot;,&quot;Top&quot;:0.0,&quot;Left&quot;:0.0,&quot;SlideWidth&quot;:720,&quot;SlideHeight&quot;:540}"/>
          <p:cNvSpPr txBox="1"/>
          <p:nvPr userDrawn="1"/>
        </p:nvSpPr>
        <p:spPr>
          <a:xfrm>
            <a:off x="0" y="0"/>
            <a:ext cx="2539510" cy="279435"/>
          </a:xfrm>
          <a:prstGeom prst="rect">
            <a:avLst/>
          </a:prstGeom>
          <a:noFill/>
        </p:spPr>
        <p:txBody>
          <a:bodyPr vert="horz" wrap="square" lIns="0" tIns="0" rIns="0" bIns="0" rtlCol="0" anchor="ctr" anchorCtr="1">
            <a:spAutoFit/>
          </a:bodyPr>
          <a:lstStyle/>
          <a:p>
            <a:pPr algn="l">
              <a:spcBef>
                <a:spcPts val="0"/>
              </a:spcBef>
              <a:spcAft>
                <a:spcPts val="0"/>
              </a:spcAft>
            </a:pPr>
            <a:r>
              <a:rPr lang="en-US" sz="1100">
                <a:solidFill>
                  <a:srgbClr val="000000"/>
                </a:solidFill>
                <a:latin typeface="Calibri" panose="020F0502020204030204" pitchFamily="34" charset="0"/>
              </a:rPr>
              <a:t>                    RESTRICTED - Non Sensitive</a:t>
            </a:r>
          </a:p>
        </p:txBody>
      </p:sp>
    </p:spTree>
  </p:cSld>
  <p:clrMap bg1="lt1" tx1="dk1" bg2="lt2" tx2="dk2" accent1="accent1" accent2="accent2" accent3="accent3" accent4="accent4" accent5="accent5" accent6="accent6" hlink="hlink" folHlink="folHlink"/>
  <p:sldLayoutIdLst>
    <p:sldLayoutId id="2147484054" r:id="rId1"/>
    <p:sldLayoutId id="2147484055" r:id="rId2"/>
    <p:sldLayoutId id="2147484056" r:id="rId3"/>
    <p:sldLayoutId id="2147484057" r:id="rId4"/>
    <p:sldLayoutId id="2147484058" r:id="rId5"/>
    <p:sldLayoutId id="2147484059" r:id="rId6"/>
    <p:sldLayoutId id="2147484060" r:id="rId7"/>
    <p:sldLayoutId id="2147484061" r:id="rId8"/>
    <p:sldLayoutId id="2147484065" r:id="rId9"/>
    <p:sldLayoutId id="2147484062" r:id="rId10"/>
    <p:sldLayoutId id="2147484063" r:id="rId11"/>
    <p:sldLayoutId id="2147484064" r:id="rId12"/>
  </p:sldLayoutIdLst>
  <p:hf hd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3.wmf"/><Relationship Id="rId5" Type="http://schemas.openxmlformats.org/officeDocument/2006/relationships/oleObject" Target="../embeddings/oleObject3.bin"/><Relationship Id="rId4" Type="http://schemas.openxmlformats.org/officeDocument/2006/relationships/image" Target="../media/image12.wmf"/></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idx="1"/>
          </p:nvPr>
        </p:nvSpPr>
        <p:spPr>
          <a:xfrm>
            <a:off x="1371600" y="2743200"/>
            <a:ext cx="7467600" cy="1673225"/>
          </a:xfrm>
        </p:spPr>
        <p:txBody>
          <a:bodyPr>
            <a:normAutofit/>
          </a:bodyPr>
          <a:lstStyle/>
          <a:p>
            <a:r>
              <a:rPr lang="en-US" sz="2300" dirty="0"/>
              <a:t>Diploma in CSF</a:t>
            </a:r>
          </a:p>
          <a:p>
            <a:r>
              <a:rPr lang="en-US" sz="2300" dirty="0"/>
              <a:t>Academic Year (AY) 22/23 – Semester 3 (April `22)</a:t>
            </a:r>
          </a:p>
        </p:txBody>
      </p:sp>
      <p:sp>
        <p:nvSpPr>
          <p:cNvPr id="2" name="Title 1"/>
          <p:cNvSpPr>
            <a:spLocks noGrp="1"/>
          </p:cNvSpPr>
          <p:nvPr>
            <p:ph type="title"/>
          </p:nvPr>
        </p:nvSpPr>
        <p:spPr>
          <a:xfrm>
            <a:off x="1371600" y="1600200"/>
            <a:ext cx="7772400" cy="990600"/>
          </a:xfrm>
        </p:spPr>
        <p:txBody>
          <a:bodyPr>
            <a:noAutofit/>
          </a:bodyPr>
          <a:lstStyle/>
          <a:p>
            <a:r>
              <a:rPr lang="en-US" sz="3100" dirty="0"/>
              <a:t>SECURE SOFTWARE DEVELOPMENT (SSD)</a:t>
            </a:r>
          </a:p>
        </p:txBody>
      </p:sp>
      <p:pic>
        <p:nvPicPr>
          <p:cNvPr id="5" name="Picture 4"/>
          <p:cNvPicPr>
            <a:picLocks noChangeAspect="1"/>
          </p:cNvPicPr>
          <p:nvPr/>
        </p:nvPicPr>
        <p:blipFill>
          <a:blip r:embed="rId3"/>
          <a:stretch>
            <a:fillRect/>
          </a:stretch>
        </p:blipFill>
        <p:spPr>
          <a:xfrm>
            <a:off x="4420312" y="206017"/>
            <a:ext cx="4368800" cy="990600"/>
          </a:xfrm>
          <a:prstGeom prst="rect">
            <a:avLst/>
          </a:prstGeom>
        </p:spPr>
      </p:pic>
      <p:sp>
        <p:nvSpPr>
          <p:cNvPr id="8" name="Rectangle 7"/>
          <p:cNvSpPr/>
          <p:nvPr/>
        </p:nvSpPr>
        <p:spPr>
          <a:xfrm>
            <a:off x="1371600" y="3984983"/>
            <a:ext cx="7772400" cy="990600"/>
          </a:xfrm>
          <a:prstGeom prst="rect">
            <a:avLst/>
          </a:prstGeom>
          <a:solidFill>
            <a:schemeClr val="accent5">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7"/>
          <p:cNvSpPr txBox="1">
            <a:spLocks/>
          </p:cNvSpPr>
          <p:nvPr/>
        </p:nvSpPr>
        <p:spPr>
          <a:xfrm>
            <a:off x="1371600" y="3984982"/>
            <a:ext cx="7467600" cy="990601"/>
          </a:xfrm>
          <a:prstGeom prst="rect">
            <a:avLst/>
          </a:prstGeom>
        </p:spPr>
        <p:txBody>
          <a:bodyPr vert="horz" anchor="ctr">
            <a:normAutofit/>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dirty="0"/>
              <a:t>Week 4</a:t>
            </a:r>
          </a:p>
        </p:txBody>
      </p:sp>
      <p:sp>
        <p:nvSpPr>
          <p:cNvPr id="10" name="Rectangle 9"/>
          <p:cNvSpPr/>
          <p:nvPr/>
        </p:nvSpPr>
        <p:spPr>
          <a:xfrm>
            <a:off x="1371600" y="5127984"/>
            <a:ext cx="7772400" cy="990600"/>
          </a:xfrm>
          <a:prstGeom prst="rect">
            <a:avLst/>
          </a:prstGeom>
          <a:solidFill>
            <a:schemeClr val="accent5">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sp>
        <p:nvSpPr>
          <p:cNvPr id="11" name="Title 7"/>
          <p:cNvSpPr txBox="1">
            <a:spLocks/>
          </p:cNvSpPr>
          <p:nvPr/>
        </p:nvSpPr>
        <p:spPr>
          <a:xfrm>
            <a:off x="1371600" y="5127983"/>
            <a:ext cx="7467600" cy="990601"/>
          </a:xfrm>
          <a:prstGeom prst="rect">
            <a:avLst/>
          </a:prstGeom>
        </p:spPr>
        <p:txBody>
          <a:bodyPr vert="horz" anchor="ctr">
            <a:noAutofit/>
          </a:bodyPr>
          <a:lstStyle>
            <a:lvl1pPr algn="l" rtl="0" eaLnBrk="1" latinLnBrk="0" hangingPunct="1">
              <a:spcBef>
                <a:spcPct val="0"/>
              </a:spcBef>
              <a:buNone/>
              <a:defRPr kumimoji="0" sz="4400" b="0" kern="1200" cap="all" baseline="0">
                <a:solidFill>
                  <a:srgbClr val="FFFFFF"/>
                </a:solidFill>
                <a:latin typeface="+mj-lt"/>
                <a:ea typeface="+mj-ea"/>
                <a:cs typeface="+mj-cs"/>
              </a:defRPr>
            </a:lvl1pPr>
          </a:lstStyle>
          <a:p>
            <a:r>
              <a:rPr lang="en-US" sz="2800" dirty="0"/>
              <a:t>Secure software requirements – Part 2</a:t>
            </a:r>
          </a:p>
        </p:txBody>
      </p:sp>
      <p:pic>
        <p:nvPicPr>
          <p:cNvPr id="3" name="Picture 2" descr="ICT-logo-Color.jpg"/>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329950" y="206017"/>
            <a:ext cx="1905000" cy="977900"/>
          </a:xfrm>
          <a:prstGeom prst="rect">
            <a:avLst/>
          </a:prstGeom>
        </p:spPr>
      </p:pic>
      <p:sp>
        <p:nvSpPr>
          <p:cNvPr id="13" name="TextBox 12"/>
          <p:cNvSpPr txBox="1"/>
          <p:nvPr/>
        </p:nvSpPr>
        <p:spPr>
          <a:xfrm>
            <a:off x="6316002" y="6484078"/>
            <a:ext cx="2827998" cy="369332"/>
          </a:xfrm>
          <a:prstGeom prst="rect">
            <a:avLst/>
          </a:prstGeom>
          <a:noFill/>
        </p:spPr>
        <p:txBody>
          <a:bodyPr wrap="square" rtlCol="0">
            <a:spAutoFit/>
          </a:bodyPr>
          <a:lstStyle/>
          <a:p>
            <a:r>
              <a:rPr lang="en-US" dirty="0"/>
              <a:t>Last Updated: 10/04/2022</a:t>
            </a:r>
          </a:p>
        </p:txBody>
      </p:sp>
      <p:sp>
        <p:nvSpPr>
          <p:cNvPr id="12" name="Slide Number Placeholder 11"/>
          <p:cNvSpPr>
            <a:spLocks noGrp="1"/>
          </p:cNvSpPr>
          <p:nvPr>
            <p:ph type="sldNum" sz="quarter" idx="11"/>
          </p:nvPr>
        </p:nvSpPr>
        <p:spPr/>
        <p:txBody>
          <a:bodyPr/>
          <a:lstStyle/>
          <a:p>
            <a:fld id="{EA66EF6D-3DA9-AB4A-B046-714C943A02DA}" type="slidenum">
              <a:rPr lang="en-US" smtClean="0"/>
              <a:t>1</a:t>
            </a:fld>
            <a:endParaRPr lang="en-US"/>
          </a:p>
        </p:txBody>
      </p:sp>
    </p:spTree>
    <p:extLst>
      <p:ext uri="{BB962C8B-B14F-4D97-AF65-F5344CB8AC3E}">
        <p14:creationId xmlns:p14="http://schemas.microsoft.com/office/powerpoint/2010/main" val="2851080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Data Classification: Data Ownership</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10</a:t>
            </a:fld>
            <a:endParaRPr lang="en-US"/>
          </a:p>
        </p:txBody>
      </p:sp>
      <p:sp>
        <p:nvSpPr>
          <p:cNvPr id="5" name="Content Placeholder 4"/>
          <p:cNvSpPr>
            <a:spLocks noGrp="1"/>
          </p:cNvSpPr>
          <p:nvPr>
            <p:ph sz="quarter" idx="1"/>
          </p:nvPr>
        </p:nvSpPr>
        <p:spPr/>
        <p:txBody>
          <a:bodyPr>
            <a:normAutofit fontScale="92500" lnSpcReduction="20000"/>
          </a:bodyPr>
          <a:lstStyle/>
          <a:p>
            <a:r>
              <a:rPr lang="en-US" sz="2400" dirty="0"/>
              <a:t>Decisions to classify data, who has access and what level of access, etc. are decisions to be made by the business owner.</a:t>
            </a:r>
          </a:p>
          <a:p>
            <a:r>
              <a:rPr lang="en-US" sz="2400" dirty="0"/>
              <a:t>The business/data owner has the responsibility for the following:</a:t>
            </a:r>
          </a:p>
          <a:p>
            <a:pPr lvl="1"/>
            <a:r>
              <a:rPr lang="en-US" sz="2400" dirty="0"/>
              <a:t>Ensure that information assets are appropriately classified.</a:t>
            </a:r>
          </a:p>
          <a:p>
            <a:pPr lvl="1"/>
            <a:r>
              <a:rPr lang="en-US" sz="2400" dirty="0"/>
              <a:t>Validate that security controls are implemented as needed by reviewing the classification periodically.</a:t>
            </a:r>
          </a:p>
          <a:p>
            <a:pPr lvl="1"/>
            <a:r>
              <a:rPr lang="en-US" sz="2400" dirty="0"/>
              <a:t>Define authorized list of users and access criteria based on information classification. This supports the Separation of Duties principle of secure design.</a:t>
            </a:r>
          </a:p>
          <a:p>
            <a:pPr lvl="1"/>
            <a:r>
              <a:rPr lang="en-US" sz="2400" dirty="0"/>
              <a:t>Ensure appropriate backup and recovery mechanisms are in place.</a:t>
            </a:r>
          </a:p>
          <a:p>
            <a:pPr lvl="1"/>
            <a:r>
              <a:rPr lang="en-US" sz="2400" dirty="0"/>
              <a:t>Delegate as needed the classification responsibility, access approval authority, backup and recovery duties to a data custodian.</a:t>
            </a:r>
          </a:p>
        </p:txBody>
      </p:sp>
      <p:sp>
        <p:nvSpPr>
          <p:cNvPr id="6" name="Footer Placeholder 5"/>
          <p:cNvSpPr>
            <a:spLocks noGrp="1"/>
          </p:cNvSpPr>
          <p:nvPr>
            <p:ph type="ftr" sz="quarter" idx="11"/>
          </p:nvPr>
        </p:nvSpPr>
        <p:spPr/>
        <p:txBody>
          <a:bodyPr/>
          <a:lstStyle/>
          <a:p>
            <a:r>
              <a:rPr lang="en-US" dirty="0"/>
              <a:t>School of ICT - CSF - Apr '22 – SSD - Secure Software Requirements - Part 2</a:t>
            </a:r>
          </a:p>
        </p:txBody>
      </p:sp>
    </p:spTree>
    <p:extLst>
      <p:ext uri="{BB962C8B-B14F-4D97-AF65-F5344CB8AC3E}">
        <p14:creationId xmlns:p14="http://schemas.microsoft.com/office/powerpoint/2010/main" val="497470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73A1A-1DFE-434E-9545-A8B18398D119}"/>
              </a:ext>
            </a:extLst>
          </p:cNvPr>
          <p:cNvSpPr>
            <a:spLocks noGrp="1"/>
          </p:cNvSpPr>
          <p:nvPr>
            <p:ph type="title"/>
          </p:nvPr>
        </p:nvSpPr>
        <p:spPr/>
        <p:txBody>
          <a:bodyPr/>
          <a:lstStyle/>
          <a:p>
            <a:r>
              <a:rPr lang="en-SG" dirty="0"/>
              <a:t>Subject-Object Matrix	</a:t>
            </a:r>
          </a:p>
        </p:txBody>
      </p:sp>
      <p:sp>
        <p:nvSpPr>
          <p:cNvPr id="3" name="Footer Placeholder 2">
            <a:extLst>
              <a:ext uri="{FF2B5EF4-FFF2-40B4-BE49-F238E27FC236}">
                <a16:creationId xmlns:a16="http://schemas.microsoft.com/office/drawing/2014/main" id="{05C9B16A-DBDD-4DDA-9C24-66385E2FE38C}"/>
              </a:ext>
            </a:extLst>
          </p:cNvPr>
          <p:cNvSpPr>
            <a:spLocks noGrp="1"/>
          </p:cNvSpPr>
          <p:nvPr>
            <p:ph type="ftr" sz="quarter" idx="11"/>
          </p:nvPr>
        </p:nvSpPr>
        <p:spPr/>
        <p:txBody>
          <a:bodyPr/>
          <a:lstStyle/>
          <a:p>
            <a:r>
              <a:rPr lang="en-US" dirty="0"/>
              <a:t>School of ICT - CSF - Apr '22 – SSD - Secure Software Requirements - Part 2</a:t>
            </a:r>
          </a:p>
        </p:txBody>
      </p:sp>
      <p:sp>
        <p:nvSpPr>
          <p:cNvPr id="4" name="Slide Number Placeholder 3">
            <a:extLst>
              <a:ext uri="{FF2B5EF4-FFF2-40B4-BE49-F238E27FC236}">
                <a16:creationId xmlns:a16="http://schemas.microsoft.com/office/drawing/2014/main" id="{C81629F8-36CD-41C4-B3D2-4799FF82172C}"/>
              </a:ext>
            </a:extLst>
          </p:cNvPr>
          <p:cNvSpPr>
            <a:spLocks noGrp="1"/>
          </p:cNvSpPr>
          <p:nvPr>
            <p:ph type="sldNum" sz="quarter" idx="12"/>
          </p:nvPr>
        </p:nvSpPr>
        <p:spPr/>
        <p:txBody>
          <a:bodyPr>
            <a:normAutofit fontScale="85000" lnSpcReduction="20000"/>
          </a:bodyPr>
          <a:lstStyle/>
          <a:p>
            <a:fld id="{EA66EF6D-3DA9-AB4A-B046-714C943A02DA}" type="slidenum">
              <a:rPr lang="en-US" smtClean="0"/>
              <a:t>11</a:t>
            </a:fld>
            <a:endParaRPr lang="en-US"/>
          </a:p>
        </p:txBody>
      </p:sp>
      <p:sp>
        <p:nvSpPr>
          <p:cNvPr id="5" name="Content Placeholder 4">
            <a:extLst>
              <a:ext uri="{FF2B5EF4-FFF2-40B4-BE49-F238E27FC236}">
                <a16:creationId xmlns:a16="http://schemas.microsoft.com/office/drawing/2014/main" id="{3AE861F4-8074-4181-9E22-834FB12F3074}"/>
              </a:ext>
            </a:extLst>
          </p:cNvPr>
          <p:cNvSpPr>
            <a:spLocks noGrp="1"/>
          </p:cNvSpPr>
          <p:nvPr>
            <p:ph sz="quarter" idx="1"/>
          </p:nvPr>
        </p:nvSpPr>
        <p:spPr/>
        <p:txBody>
          <a:bodyPr/>
          <a:lstStyle/>
          <a:p>
            <a:r>
              <a:rPr lang="en-SG" dirty="0"/>
              <a:t>Subject-Object matrix is used to identify allowable actions between subjects (roles) and objects (components) based on use cases.</a:t>
            </a:r>
          </a:p>
          <a:p>
            <a:r>
              <a:rPr lang="en-SG" dirty="0"/>
              <a:t>A subject-object matrix is a two-dimensional representation of roles and components.</a:t>
            </a:r>
          </a:p>
          <a:p>
            <a:r>
              <a:rPr lang="en-SG" dirty="0"/>
              <a:t>By inversing the allowable actions captured in subject-object matrix, one can determine existence of threats, which in turn can be used to determine security requirements. </a:t>
            </a:r>
          </a:p>
          <a:p>
            <a:endParaRPr lang="en-SG" dirty="0"/>
          </a:p>
        </p:txBody>
      </p:sp>
    </p:spTree>
    <p:extLst>
      <p:ext uri="{BB962C8B-B14F-4D97-AF65-F5344CB8AC3E}">
        <p14:creationId xmlns:p14="http://schemas.microsoft.com/office/powerpoint/2010/main" val="14600485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Subject-Object Matrix</a:t>
            </a:r>
          </a:p>
        </p:txBody>
      </p:sp>
      <p:sp>
        <p:nvSpPr>
          <p:cNvPr id="3" name="Footer Placeholder 2"/>
          <p:cNvSpPr>
            <a:spLocks noGrp="1"/>
          </p:cNvSpPr>
          <p:nvPr>
            <p:ph type="ftr" sz="quarter" idx="11"/>
          </p:nvPr>
        </p:nvSpPr>
        <p:spPr/>
        <p:txBody>
          <a:bodyPr/>
          <a:lstStyle/>
          <a:p>
            <a:r>
              <a:rPr lang="en-US" dirty="0"/>
              <a:t>School of ICT - CSF - Apr '22 – SSD - Secure Software Requirements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12</a:t>
            </a:fld>
            <a:endParaRPr lang="en-US"/>
          </a:p>
        </p:txBody>
      </p:sp>
      <p:pic>
        <p:nvPicPr>
          <p:cNvPr id="6" name="Picture 5"/>
          <p:cNvPicPr>
            <a:picLocks noChangeAspect="1"/>
          </p:cNvPicPr>
          <p:nvPr/>
        </p:nvPicPr>
        <p:blipFill>
          <a:blip r:embed="rId2"/>
          <a:stretch>
            <a:fillRect/>
          </a:stretch>
        </p:blipFill>
        <p:spPr>
          <a:xfrm>
            <a:off x="1908744" y="1516698"/>
            <a:ext cx="5658423" cy="4757642"/>
          </a:xfrm>
          <a:prstGeom prst="rect">
            <a:avLst/>
          </a:prstGeom>
        </p:spPr>
      </p:pic>
    </p:spTree>
    <p:extLst>
      <p:ext uri="{BB962C8B-B14F-4D97-AF65-F5344CB8AC3E}">
        <p14:creationId xmlns:p14="http://schemas.microsoft.com/office/powerpoint/2010/main" val="3443713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7E849-BE22-4AFB-B5AD-645E0E6BD86A}"/>
              </a:ext>
            </a:extLst>
          </p:cNvPr>
          <p:cNvSpPr>
            <a:spLocks noGrp="1"/>
          </p:cNvSpPr>
          <p:nvPr>
            <p:ph type="title"/>
          </p:nvPr>
        </p:nvSpPr>
        <p:spPr/>
        <p:txBody>
          <a:bodyPr>
            <a:normAutofit fontScale="90000"/>
          </a:bodyPr>
          <a:lstStyle/>
          <a:p>
            <a:r>
              <a:rPr lang="en-SG" dirty="0"/>
              <a:t>Use Case &amp; Misuse Case Modelling</a:t>
            </a:r>
          </a:p>
        </p:txBody>
      </p:sp>
      <p:sp>
        <p:nvSpPr>
          <p:cNvPr id="3" name="Footer Placeholder 2">
            <a:extLst>
              <a:ext uri="{FF2B5EF4-FFF2-40B4-BE49-F238E27FC236}">
                <a16:creationId xmlns:a16="http://schemas.microsoft.com/office/drawing/2014/main" id="{3BE63B7D-5DF2-4B69-9BFA-C431EDF85343}"/>
              </a:ext>
            </a:extLst>
          </p:cNvPr>
          <p:cNvSpPr>
            <a:spLocks noGrp="1"/>
          </p:cNvSpPr>
          <p:nvPr>
            <p:ph type="ftr" sz="quarter" idx="11"/>
          </p:nvPr>
        </p:nvSpPr>
        <p:spPr/>
        <p:txBody>
          <a:bodyPr/>
          <a:lstStyle/>
          <a:p>
            <a:r>
              <a:rPr lang="en-US" dirty="0"/>
              <a:t>School of ICT - CSF - Apr '22 – SSD - Secure Software Requirements - Part 2</a:t>
            </a:r>
          </a:p>
        </p:txBody>
      </p:sp>
      <p:sp>
        <p:nvSpPr>
          <p:cNvPr id="4" name="Slide Number Placeholder 3">
            <a:extLst>
              <a:ext uri="{FF2B5EF4-FFF2-40B4-BE49-F238E27FC236}">
                <a16:creationId xmlns:a16="http://schemas.microsoft.com/office/drawing/2014/main" id="{7186C081-8E8E-482F-9636-43B8D48CB062}"/>
              </a:ext>
            </a:extLst>
          </p:cNvPr>
          <p:cNvSpPr>
            <a:spLocks noGrp="1"/>
          </p:cNvSpPr>
          <p:nvPr>
            <p:ph type="sldNum" sz="quarter" idx="12"/>
          </p:nvPr>
        </p:nvSpPr>
        <p:spPr/>
        <p:txBody>
          <a:bodyPr>
            <a:normAutofit fontScale="85000" lnSpcReduction="20000"/>
          </a:bodyPr>
          <a:lstStyle/>
          <a:p>
            <a:fld id="{EA66EF6D-3DA9-AB4A-B046-714C943A02DA}" type="slidenum">
              <a:rPr lang="en-US" smtClean="0"/>
              <a:t>13</a:t>
            </a:fld>
            <a:endParaRPr lang="en-US"/>
          </a:p>
        </p:txBody>
      </p:sp>
      <p:pic>
        <p:nvPicPr>
          <p:cNvPr id="6" name="Content Placeholder 5">
            <a:extLst>
              <a:ext uri="{FF2B5EF4-FFF2-40B4-BE49-F238E27FC236}">
                <a16:creationId xmlns:a16="http://schemas.microsoft.com/office/drawing/2014/main" id="{BB8061B1-8B97-4DAD-944D-FC8214AD605D}"/>
              </a:ext>
            </a:extLst>
          </p:cNvPr>
          <p:cNvPicPr>
            <a:picLocks noGrp="1" noChangeAspect="1"/>
          </p:cNvPicPr>
          <p:nvPr>
            <p:ph sz="quarter" idx="1"/>
          </p:nvPr>
        </p:nvPicPr>
        <p:blipFill>
          <a:blip r:embed="rId2"/>
          <a:stretch>
            <a:fillRect/>
          </a:stretch>
        </p:blipFill>
        <p:spPr>
          <a:xfrm>
            <a:off x="1137950" y="1516698"/>
            <a:ext cx="6181725" cy="2533650"/>
          </a:xfrm>
          <a:prstGeom prst="rect">
            <a:avLst/>
          </a:prstGeom>
        </p:spPr>
      </p:pic>
      <p:sp>
        <p:nvSpPr>
          <p:cNvPr id="7" name="TextBox 6">
            <a:extLst>
              <a:ext uri="{FF2B5EF4-FFF2-40B4-BE49-F238E27FC236}">
                <a16:creationId xmlns:a16="http://schemas.microsoft.com/office/drawing/2014/main" id="{37EA2F75-0E03-4368-9F70-F693E78C5BD5}"/>
              </a:ext>
            </a:extLst>
          </p:cNvPr>
          <p:cNvSpPr txBox="1"/>
          <p:nvPr/>
        </p:nvSpPr>
        <p:spPr>
          <a:xfrm>
            <a:off x="869004" y="4050348"/>
            <a:ext cx="7405991" cy="2523768"/>
          </a:xfrm>
          <a:prstGeom prst="rect">
            <a:avLst/>
          </a:prstGeom>
          <a:noFill/>
        </p:spPr>
        <p:txBody>
          <a:bodyPr wrap="square" rtlCol="0">
            <a:spAutoFit/>
          </a:bodyPr>
          <a:lstStyle/>
          <a:p>
            <a:pPr marL="285750" indent="-285750">
              <a:buFont typeface="Arial" panose="020B0604020202020204" pitchFamily="34" charset="0"/>
              <a:buChar char="•"/>
            </a:pPr>
            <a:r>
              <a:rPr lang="en-SG" sz="2000" dirty="0"/>
              <a:t>Use case modelling is a mechanism by which software functionality and security requirements can be determined.</a:t>
            </a:r>
          </a:p>
          <a:p>
            <a:endParaRPr lang="en-SG" sz="2000" dirty="0"/>
          </a:p>
          <a:p>
            <a:pPr marL="285750" indent="-285750">
              <a:buFont typeface="Arial" panose="020B0604020202020204" pitchFamily="34" charset="0"/>
              <a:buChar char="•"/>
            </a:pPr>
            <a:r>
              <a:rPr lang="en-SG" sz="2000" dirty="0"/>
              <a:t>From use cases, misuse cases can be developed.</a:t>
            </a:r>
          </a:p>
          <a:p>
            <a:endParaRPr lang="en-SG" sz="2000" dirty="0"/>
          </a:p>
          <a:p>
            <a:pPr marL="285750" indent="-285750">
              <a:buFont typeface="Arial" panose="020B0604020202020204" pitchFamily="34" charset="0"/>
              <a:buChar char="•"/>
            </a:pPr>
            <a:r>
              <a:rPr lang="en-SG" sz="2000" dirty="0"/>
              <a:t>Misuse cases/Abuse cases can help identify security requirement by modelling negative scenarios (threats).</a:t>
            </a:r>
          </a:p>
          <a:p>
            <a:r>
              <a:rPr lang="en-SG" sz="1600" dirty="0"/>
              <a:t> </a:t>
            </a:r>
          </a:p>
        </p:txBody>
      </p:sp>
    </p:spTree>
    <p:extLst>
      <p:ext uri="{BB962C8B-B14F-4D97-AF65-F5344CB8AC3E}">
        <p14:creationId xmlns:p14="http://schemas.microsoft.com/office/powerpoint/2010/main" val="40447720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Misuse Case Modeling</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14</a:t>
            </a:fld>
            <a:endParaRPr lang="en-US"/>
          </a:p>
        </p:txBody>
      </p:sp>
      <p:sp>
        <p:nvSpPr>
          <p:cNvPr id="5" name="Content Placeholder 4"/>
          <p:cNvSpPr>
            <a:spLocks noGrp="1"/>
          </p:cNvSpPr>
          <p:nvPr>
            <p:ph sz="quarter" idx="1"/>
          </p:nvPr>
        </p:nvSpPr>
        <p:spPr/>
        <p:txBody>
          <a:bodyPr>
            <a:normAutofit fontScale="92500" lnSpcReduction="20000"/>
          </a:bodyPr>
          <a:lstStyle/>
          <a:p>
            <a:r>
              <a:rPr lang="en-US" dirty="0"/>
              <a:t>Misuse cases, also known as abuse cases help identify security requirements by modeling negative scenarios.</a:t>
            </a:r>
          </a:p>
          <a:p>
            <a:r>
              <a:rPr lang="en-US" dirty="0"/>
              <a:t>A negative scenario is an unintended behavior of the system, one that the system owner does not want to occur within the context of the use case.</a:t>
            </a:r>
          </a:p>
          <a:p>
            <a:r>
              <a:rPr lang="en-US" dirty="0"/>
              <a:t>Misuse cases provide insight into the threats that can occur against the system or software.</a:t>
            </a:r>
          </a:p>
          <a:p>
            <a:r>
              <a:rPr lang="en-US" dirty="0"/>
              <a:t>Misuse case modeling is similar to the use case modeling, except that in misuse case modeling, </a:t>
            </a:r>
            <a:r>
              <a:rPr lang="en-US" dirty="0" err="1"/>
              <a:t>mis</a:t>
            </a:r>
            <a:r>
              <a:rPr lang="en-US" dirty="0"/>
              <a:t>-actors and unintended scenarios or behavior are modeled. </a:t>
            </a:r>
          </a:p>
          <a:p>
            <a:r>
              <a:rPr lang="en-US" dirty="0"/>
              <a:t>Misuse cases may be intentional or accidental.</a:t>
            </a:r>
          </a:p>
        </p:txBody>
      </p:sp>
      <p:sp>
        <p:nvSpPr>
          <p:cNvPr id="6" name="Footer Placeholder 5"/>
          <p:cNvSpPr>
            <a:spLocks noGrp="1"/>
          </p:cNvSpPr>
          <p:nvPr>
            <p:ph type="ftr" sz="quarter" idx="11"/>
          </p:nvPr>
        </p:nvSpPr>
        <p:spPr/>
        <p:txBody>
          <a:bodyPr/>
          <a:lstStyle/>
          <a:p>
            <a:r>
              <a:rPr lang="en-US" dirty="0"/>
              <a:t>School of ICT - CSF - Apr '22 – SSD - Secure Software Requirements - Part 2</a:t>
            </a:r>
          </a:p>
        </p:txBody>
      </p:sp>
    </p:spTree>
    <p:extLst>
      <p:ext uri="{BB962C8B-B14F-4D97-AF65-F5344CB8AC3E}">
        <p14:creationId xmlns:p14="http://schemas.microsoft.com/office/powerpoint/2010/main" val="19030511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Open-Ended Question</a:t>
            </a:r>
          </a:p>
        </p:txBody>
      </p:sp>
      <p:sp>
        <p:nvSpPr>
          <p:cNvPr id="3" name="Footer Placeholder 2"/>
          <p:cNvSpPr>
            <a:spLocks noGrp="1"/>
          </p:cNvSpPr>
          <p:nvPr>
            <p:ph type="ftr" sz="quarter" idx="11"/>
          </p:nvPr>
        </p:nvSpPr>
        <p:spPr/>
        <p:txBody>
          <a:bodyPr/>
          <a:lstStyle/>
          <a:p>
            <a:r>
              <a:rPr lang="en-US" dirty="0"/>
              <a:t>School of ICT - CSF - Apr '22 – SSD - Secure Software Requirements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15</a:t>
            </a:fld>
            <a:endParaRPr lang="en-US"/>
          </a:p>
        </p:txBody>
      </p:sp>
      <p:sp>
        <p:nvSpPr>
          <p:cNvPr id="5" name="Content Placeholder 4"/>
          <p:cNvSpPr>
            <a:spLocks noGrp="1"/>
          </p:cNvSpPr>
          <p:nvPr>
            <p:ph sz="quarter" idx="1"/>
          </p:nvPr>
        </p:nvSpPr>
        <p:spPr>
          <a:xfrm>
            <a:off x="612648" y="4270442"/>
            <a:ext cx="8082063" cy="1662537"/>
          </a:xfrm>
          <a:ln w="12700">
            <a:solidFill>
              <a:schemeClr val="tx1"/>
            </a:solidFill>
          </a:ln>
        </p:spPr>
        <p:txBody>
          <a:bodyPr>
            <a:normAutofit fontScale="70000" lnSpcReduction="20000"/>
          </a:bodyPr>
          <a:lstStyle/>
          <a:p>
            <a:r>
              <a:rPr lang="en-US" dirty="0"/>
              <a:t>Attempt the open-ended question above.</a:t>
            </a:r>
          </a:p>
          <a:p>
            <a:r>
              <a:rPr lang="en-US" dirty="0"/>
              <a:t>Submit your answers in Teams group.</a:t>
            </a:r>
          </a:p>
          <a:p>
            <a:pPr lvl="1"/>
            <a:r>
              <a:rPr lang="en-US" sz="2800" dirty="0"/>
              <a:t>SSD-AY2223-xxx-Pxx </a:t>
            </a:r>
            <a:r>
              <a:rPr lang="en-US" sz="2800" dirty="0">
                <a:sym typeface="Wingdings" panose="05000000000000000000" pitchFamily="2" charset="2"/>
              </a:rPr>
              <a:t> Week 4</a:t>
            </a:r>
          </a:p>
          <a:p>
            <a:r>
              <a:rPr lang="en-US" sz="3100" dirty="0"/>
              <a:t>Use “Conversations” tab under “</a:t>
            </a:r>
            <a:r>
              <a:rPr lang="en-US" sz="3100" dirty="0">
                <a:solidFill>
                  <a:srgbClr val="7030A0"/>
                </a:solidFill>
              </a:rPr>
              <a:t>SSD-AY2223-xxx-Pxx </a:t>
            </a:r>
            <a:r>
              <a:rPr lang="en-US" sz="3100" dirty="0">
                <a:solidFill>
                  <a:srgbClr val="7030A0"/>
                </a:solidFill>
                <a:sym typeface="Wingdings" panose="05000000000000000000" pitchFamily="2" charset="2"/>
              </a:rPr>
              <a:t> Week 4</a:t>
            </a:r>
            <a:r>
              <a:rPr lang="en-US" sz="3100" dirty="0">
                <a:sym typeface="Wingdings" panose="05000000000000000000" pitchFamily="2" charset="2"/>
              </a:rPr>
              <a:t>” to discuss within your class group.</a:t>
            </a:r>
          </a:p>
          <a:p>
            <a:pPr marL="365760" lvl="1" indent="0">
              <a:buNone/>
            </a:pPr>
            <a:endParaRPr lang="en-US" dirty="0">
              <a:sym typeface="Wingdings" panose="05000000000000000000" pitchFamily="2" charset="2"/>
            </a:endParaRPr>
          </a:p>
          <a:p>
            <a:pPr lvl="1"/>
            <a:endParaRPr lang="en-US" dirty="0"/>
          </a:p>
          <a:p>
            <a:endParaRPr lang="en-US" dirty="0"/>
          </a:p>
        </p:txBody>
      </p:sp>
      <p:sp>
        <p:nvSpPr>
          <p:cNvPr id="6" name="TextBox 5">
            <a:extLst>
              <a:ext uri="{FF2B5EF4-FFF2-40B4-BE49-F238E27FC236}">
                <a16:creationId xmlns:a16="http://schemas.microsoft.com/office/drawing/2014/main" id="{C6652A97-AAD4-4279-A913-55C2A60F06D3}"/>
              </a:ext>
            </a:extLst>
          </p:cNvPr>
          <p:cNvSpPr txBox="1"/>
          <p:nvPr/>
        </p:nvSpPr>
        <p:spPr>
          <a:xfrm>
            <a:off x="612648" y="1951672"/>
            <a:ext cx="8075579" cy="1938992"/>
          </a:xfrm>
          <a:prstGeom prst="rect">
            <a:avLst/>
          </a:prstGeom>
          <a:solidFill>
            <a:srgbClr val="FFC000"/>
          </a:solidFill>
          <a:ln>
            <a:solidFill>
              <a:srgbClr val="400080"/>
            </a:solidFill>
          </a:ln>
        </p:spPr>
        <p:txBody>
          <a:bodyPr wrap="square" rtlCol="0">
            <a:spAutoFit/>
          </a:bodyPr>
          <a:lstStyle/>
          <a:p>
            <a:r>
              <a:rPr lang="en-US" sz="2000" b="1" dirty="0" err="1"/>
              <a:t>Qn</a:t>
            </a:r>
            <a:r>
              <a:rPr lang="en-US" sz="2000" b="1" dirty="0"/>
              <a:t> 1: It was mentioned that life won’t be back as we were used to, for a sizeable period of time, once circuit breaker period is over due to the Covid-19 situation. </a:t>
            </a:r>
          </a:p>
          <a:p>
            <a:pPr marL="514350" indent="-514350">
              <a:buAutoNum type="romanLcParenR"/>
            </a:pPr>
            <a:r>
              <a:rPr lang="en-US" sz="2000" b="1" dirty="0"/>
              <a:t>In your own words, explain how would that impact security requirement gatherings?</a:t>
            </a:r>
          </a:p>
          <a:p>
            <a:pPr marL="514350" indent="-514350">
              <a:buAutoNum type="romanLcParenR"/>
            </a:pPr>
            <a:r>
              <a:rPr lang="en-US" sz="2000" b="1" dirty="0"/>
              <a:t>Cite an example of one PNE (refer to slide 3) that will be affected.</a:t>
            </a:r>
          </a:p>
        </p:txBody>
      </p:sp>
    </p:spTree>
    <p:extLst>
      <p:ext uri="{BB962C8B-B14F-4D97-AF65-F5344CB8AC3E}">
        <p14:creationId xmlns:p14="http://schemas.microsoft.com/office/powerpoint/2010/main" val="25228772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Autofit/>
          </a:bodyPr>
          <a:lstStyle/>
          <a:p>
            <a:r>
              <a:rPr lang="en-US" sz="3200" dirty="0"/>
              <a:t>Mission 4.1: </a:t>
            </a:r>
            <a:r>
              <a:rPr lang="en-US" sz="3200" dirty="0" err="1"/>
              <a:t>sBooks</a:t>
            </a:r>
            <a:r>
              <a:rPr lang="en-US" sz="3200" dirty="0"/>
              <a:t> Pte Ltd Case Study</a:t>
            </a:r>
          </a:p>
        </p:txBody>
      </p:sp>
      <p:sp>
        <p:nvSpPr>
          <p:cNvPr id="5" name="Footer Placeholder 4"/>
          <p:cNvSpPr>
            <a:spLocks noGrp="1"/>
          </p:cNvSpPr>
          <p:nvPr>
            <p:ph type="ftr" sz="quarter" idx="11"/>
          </p:nvPr>
        </p:nvSpPr>
        <p:spPr/>
        <p:txBody>
          <a:bodyPr/>
          <a:lstStyle/>
          <a:p>
            <a:r>
              <a:rPr lang="en-US" dirty="0"/>
              <a:t>School of ICT - CSF - Apr '22 – SSD - Secure Software Requirements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16</a:t>
            </a:fld>
            <a:endParaRPr lang="en-US"/>
          </a:p>
        </p:txBody>
      </p:sp>
      <p:sp>
        <p:nvSpPr>
          <p:cNvPr id="7" name="Content Placeholder 6"/>
          <p:cNvSpPr>
            <a:spLocks noGrp="1"/>
          </p:cNvSpPr>
          <p:nvPr>
            <p:ph sz="quarter" idx="1"/>
          </p:nvPr>
        </p:nvSpPr>
        <p:spPr/>
        <p:txBody>
          <a:bodyPr>
            <a:normAutofit fontScale="70000" lnSpcReduction="20000"/>
          </a:bodyPr>
          <a:lstStyle/>
          <a:p>
            <a:r>
              <a:rPr lang="en-US" dirty="0"/>
              <a:t>Read the attached case study – </a:t>
            </a:r>
            <a:r>
              <a:rPr lang="en-US" dirty="0" err="1"/>
              <a:t>sBooks</a:t>
            </a:r>
            <a:r>
              <a:rPr lang="en-US" dirty="0"/>
              <a:t> Pte Ltd. </a:t>
            </a:r>
          </a:p>
          <a:p>
            <a:pPr lvl="1"/>
            <a:r>
              <a:rPr lang="en-US" sz="2000" dirty="0"/>
              <a:t>sBooksPteLtd-CaseStudy.pdf  </a:t>
            </a:r>
          </a:p>
          <a:p>
            <a:pPr marL="365760" lvl="1" indent="0">
              <a:buNone/>
            </a:pPr>
            <a:endParaRPr lang="en-US" sz="2000" dirty="0"/>
          </a:p>
          <a:p>
            <a:pPr marL="365760" lvl="1" indent="0">
              <a:buNone/>
            </a:pPr>
            <a:endParaRPr lang="en-US" sz="2000" dirty="0"/>
          </a:p>
          <a:p>
            <a:r>
              <a:rPr lang="en-US" dirty="0"/>
              <a:t>Answer the questions in the case study.</a:t>
            </a:r>
          </a:p>
          <a:p>
            <a:pPr lvl="1"/>
            <a:r>
              <a:rPr lang="en-US" sz="2000" dirty="0"/>
              <a:t>Sample answer (Guide) </a:t>
            </a:r>
            <a:r>
              <a:rPr lang="en-US" sz="2000" dirty="0">
                <a:sym typeface="Wingdings" panose="05000000000000000000" pitchFamily="2" charset="2"/>
              </a:rPr>
              <a:t></a:t>
            </a:r>
            <a:r>
              <a:rPr lang="en-US" sz="2000" dirty="0"/>
              <a:t> sBooksPteLtd-CaseStudy-ExpectedAnswerGuide2.pdf</a:t>
            </a:r>
          </a:p>
          <a:p>
            <a:pPr marL="365760" lvl="1" indent="0">
              <a:buNone/>
            </a:pPr>
            <a:endParaRPr lang="en-US" sz="2000" dirty="0"/>
          </a:p>
          <a:p>
            <a:r>
              <a:rPr lang="en-US" dirty="0"/>
              <a:t>Submit Mission 4.1 in </a:t>
            </a:r>
            <a:r>
              <a:rPr lang="en-US" dirty="0" err="1"/>
              <a:t>Brightspace</a:t>
            </a:r>
            <a:r>
              <a:rPr lang="en-US" dirty="0"/>
              <a:t>. </a:t>
            </a:r>
          </a:p>
          <a:p>
            <a:pPr lvl="1"/>
            <a:r>
              <a:rPr lang="en-US" dirty="0">
                <a:solidFill>
                  <a:srgbClr val="FF0000"/>
                </a:solidFill>
              </a:rPr>
              <a:t>Deadline: End of Week 5</a:t>
            </a:r>
            <a:br>
              <a:rPr lang="en-US" dirty="0">
                <a:solidFill>
                  <a:srgbClr val="FF0000"/>
                </a:solidFill>
              </a:rPr>
            </a:br>
            <a:r>
              <a:rPr lang="en-US" dirty="0">
                <a:solidFill>
                  <a:srgbClr val="FF0000"/>
                </a:solidFill>
              </a:rPr>
              <a:t>Penalty for late submission</a:t>
            </a:r>
          </a:p>
          <a:p>
            <a:pPr marL="0" indent="0">
              <a:buNone/>
            </a:pPr>
            <a:endParaRPr lang="en-US" dirty="0">
              <a:solidFill>
                <a:srgbClr val="FF0000"/>
              </a:solidFill>
            </a:endParaRPr>
          </a:p>
          <a:p>
            <a:r>
              <a:rPr lang="en-US" sz="3100" dirty="0"/>
              <a:t>If you got any issues regarding Mission 4.1</a:t>
            </a:r>
          </a:p>
          <a:p>
            <a:pPr lvl="1"/>
            <a:r>
              <a:rPr lang="en-US" sz="2300" dirty="0"/>
              <a:t>Use “Conversations” tab under “</a:t>
            </a:r>
            <a:r>
              <a:rPr lang="en-US" sz="2300" dirty="0">
                <a:solidFill>
                  <a:srgbClr val="7030A0"/>
                </a:solidFill>
              </a:rPr>
              <a:t>SSD-AY2223-xxx-Pxx </a:t>
            </a:r>
            <a:r>
              <a:rPr lang="en-US" sz="2300" dirty="0">
                <a:solidFill>
                  <a:srgbClr val="7030A0"/>
                </a:solidFill>
                <a:sym typeface="Wingdings" panose="05000000000000000000" pitchFamily="2" charset="2"/>
              </a:rPr>
              <a:t> Week 4</a:t>
            </a:r>
            <a:r>
              <a:rPr lang="en-US" sz="2300" dirty="0">
                <a:sym typeface="Wingdings" panose="05000000000000000000" pitchFamily="2" charset="2"/>
              </a:rPr>
              <a:t>” to discuss within your class group.</a:t>
            </a:r>
          </a:p>
          <a:p>
            <a:pPr lvl="1"/>
            <a:r>
              <a:rPr lang="en-US" sz="2300" dirty="0">
                <a:sym typeface="Wingdings" panose="05000000000000000000" pitchFamily="2" charset="2"/>
              </a:rPr>
              <a:t>Tutors would also monitor these “Conversations</a:t>
            </a:r>
            <a:r>
              <a:rPr lang="en-US" sz="1400" dirty="0">
                <a:sym typeface="Wingdings" panose="05000000000000000000" pitchFamily="2" charset="2"/>
              </a:rPr>
              <a:t>”</a:t>
            </a:r>
            <a:br>
              <a:rPr lang="en-US" sz="1400" dirty="0"/>
            </a:br>
            <a:endParaRPr lang="en-US" sz="900" dirty="0">
              <a:sym typeface="Wingdings" panose="05000000000000000000" pitchFamily="2" charset="2"/>
            </a:endParaRPr>
          </a:p>
        </p:txBody>
      </p:sp>
      <p:pic>
        <p:nvPicPr>
          <p:cNvPr id="2" name="Picture 1">
            <a:extLst>
              <a:ext uri="{FF2B5EF4-FFF2-40B4-BE49-F238E27FC236}">
                <a16:creationId xmlns:a16="http://schemas.microsoft.com/office/drawing/2014/main" id="{8729464E-7D27-4595-9102-B95E4E29E696}"/>
              </a:ext>
            </a:extLst>
          </p:cNvPr>
          <p:cNvPicPr>
            <a:picLocks noChangeAspect="1"/>
          </p:cNvPicPr>
          <p:nvPr/>
        </p:nvPicPr>
        <p:blipFill>
          <a:blip r:embed="rId2"/>
          <a:stretch>
            <a:fillRect/>
          </a:stretch>
        </p:blipFill>
        <p:spPr>
          <a:xfrm>
            <a:off x="4764968" y="3429001"/>
            <a:ext cx="1751173" cy="1098194"/>
          </a:xfrm>
          <a:prstGeom prst="rect">
            <a:avLst/>
          </a:prstGeom>
        </p:spPr>
      </p:pic>
      <p:graphicFrame>
        <p:nvGraphicFramePr>
          <p:cNvPr id="9" name="Object 8">
            <a:extLst>
              <a:ext uri="{FF2B5EF4-FFF2-40B4-BE49-F238E27FC236}">
                <a16:creationId xmlns:a16="http://schemas.microsoft.com/office/drawing/2014/main" id="{B10F6052-F5F5-403B-B7C9-6DE5287C0FC7}"/>
              </a:ext>
            </a:extLst>
          </p:cNvPr>
          <p:cNvGraphicFramePr>
            <a:graphicFrameLocks noChangeAspect="1"/>
          </p:cNvGraphicFramePr>
          <p:nvPr>
            <p:extLst>
              <p:ext uri="{D42A27DB-BD31-4B8C-83A1-F6EECF244321}">
                <p14:modId xmlns:p14="http://schemas.microsoft.com/office/powerpoint/2010/main" val="1894885241"/>
              </p:ext>
            </p:extLst>
          </p:nvPr>
        </p:nvGraphicFramePr>
        <p:xfrm>
          <a:off x="3390125" y="1966947"/>
          <a:ext cx="914400" cy="792163"/>
        </p:xfrm>
        <a:graphic>
          <a:graphicData uri="http://schemas.openxmlformats.org/presentationml/2006/ole">
            <mc:AlternateContent xmlns:mc="http://schemas.openxmlformats.org/markup-compatibility/2006">
              <mc:Choice xmlns:v="urn:schemas-microsoft-com:vml" Requires="v">
                <p:oleObj name="Acrobat Document" showAsIcon="1" r:id="rId3" imgW="914400" imgH="792360" progId="Acrobat.Document.DC">
                  <p:embed/>
                </p:oleObj>
              </mc:Choice>
              <mc:Fallback>
                <p:oleObj name="Acrobat Document" showAsIcon="1" r:id="rId3" imgW="914400" imgH="792360" progId="Acrobat.Document.DC">
                  <p:embed/>
                  <p:pic>
                    <p:nvPicPr>
                      <p:cNvPr id="9" name="Object 8">
                        <a:extLst>
                          <a:ext uri="{FF2B5EF4-FFF2-40B4-BE49-F238E27FC236}">
                            <a16:creationId xmlns:a16="http://schemas.microsoft.com/office/drawing/2014/main" id="{B10F6052-F5F5-403B-B7C9-6DE5287C0FC7}"/>
                          </a:ext>
                        </a:extLst>
                      </p:cNvPr>
                      <p:cNvPicPr/>
                      <p:nvPr/>
                    </p:nvPicPr>
                    <p:blipFill>
                      <a:blip r:embed="rId4"/>
                      <a:stretch>
                        <a:fillRect/>
                      </a:stretch>
                    </p:blipFill>
                    <p:spPr>
                      <a:xfrm>
                        <a:off x="3390125" y="1966947"/>
                        <a:ext cx="914400" cy="792163"/>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CE5D5731-F729-4253-A041-B86818C8D68B}"/>
              </a:ext>
            </a:extLst>
          </p:cNvPr>
          <p:cNvGraphicFramePr>
            <a:graphicFrameLocks noChangeAspect="1"/>
          </p:cNvGraphicFramePr>
          <p:nvPr>
            <p:extLst>
              <p:ext uri="{D42A27DB-BD31-4B8C-83A1-F6EECF244321}">
                <p14:modId xmlns:p14="http://schemas.microsoft.com/office/powerpoint/2010/main" val="2760802988"/>
              </p:ext>
            </p:extLst>
          </p:nvPr>
        </p:nvGraphicFramePr>
        <p:xfrm>
          <a:off x="7300892" y="2363029"/>
          <a:ext cx="1230460" cy="1065972"/>
        </p:xfrm>
        <a:graphic>
          <a:graphicData uri="http://schemas.openxmlformats.org/presentationml/2006/ole">
            <mc:AlternateContent xmlns:mc="http://schemas.openxmlformats.org/markup-compatibility/2006">
              <mc:Choice xmlns:v="urn:schemas-microsoft-com:vml" Requires="v">
                <p:oleObj name="Acrobat Document" showAsIcon="1" r:id="rId5" imgW="914400" imgH="792360" progId="Acrobat.Document.DC">
                  <p:embed/>
                </p:oleObj>
              </mc:Choice>
              <mc:Fallback>
                <p:oleObj name="Acrobat Document" showAsIcon="1" r:id="rId5" imgW="914400" imgH="792360" progId="Acrobat.Document.DC">
                  <p:embed/>
                  <p:pic>
                    <p:nvPicPr>
                      <p:cNvPr id="10" name="Object 9">
                        <a:extLst>
                          <a:ext uri="{FF2B5EF4-FFF2-40B4-BE49-F238E27FC236}">
                            <a16:creationId xmlns:a16="http://schemas.microsoft.com/office/drawing/2014/main" id="{CE5D5731-F729-4253-A041-B86818C8D68B}"/>
                          </a:ext>
                        </a:extLst>
                      </p:cNvPr>
                      <p:cNvPicPr/>
                      <p:nvPr/>
                    </p:nvPicPr>
                    <p:blipFill>
                      <a:blip r:embed="rId6"/>
                      <a:stretch>
                        <a:fillRect/>
                      </a:stretch>
                    </p:blipFill>
                    <p:spPr>
                      <a:xfrm>
                        <a:off x="7300892" y="2363029"/>
                        <a:ext cx="1230460" cy="1065972"/>
                      </a:xfrm>
                      <a:prstGeom prst="rect">
                        <a:avLst/>
                      </a:prstGeom>
                    </p:spPr>
                  </p:pic>
                </p:oleObj>
              </mc:Fallback>
            </mc:AlternateContent>
          </a:graphicData>
        </a:graphic>
      </p:graphicFrame>
    </p:spTree>
    <p:extLst>
      <p:ext uri="{BB962C8B-B14F-4D97-AF65-F5344CB8AC3E}">
        <p14:creationId xmlns:p14="http://schemas.microsoft.com/office/powerpoint/2010/main" val="39063830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Mission 4.2: Razor Pages Security I</a:t>
            </a:r>
          </a:p>
        </p:txBody>
      </p:sp>
      <p:sp>
        <p:nvSpPr>
          <p:cNvPr id="3" name="Footer Placeholder 2"/>
          <p:cNvSpPr>
            <a:spLocks noGrp="1"/>
          </p:cNvSpPr>
          <p:nvPr>
            <p:ph type="ftr" sz="quarter" idx="11"/>
          </p:nvPr>
        </p:nvSpPr>
        <p:spPr/>
        <p:txBody>
          <a:bodyPr/>
          <a:lstStyle/>
          <a:p>
            <a:r>
              <a:rPr lang="en-US" dirty="0"/>
              <a:t>School of ICT - ISF/FI - Apr '19 – SSD: Secure Software Requirements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17</a:t>
            </a:fld>
            <a:endParaRPr lang="en-US"/>
          </a:p>
        </p:txBody>
      </p:sp>
      <p:sp>
        <p:nvSpPr>
          <p:cNvPr id="8" name="Content Placeholder 4"/>
          <p:cNvSpPr>
            <a:spLocks noGrp="1"/>
          </p:cNvSpPr>
          <p:nvPr>
            <p:ph sz="quarter" idx="1"/>
          </p:nvPr>
        </p:nvSpPr>
        <p:spPr>
          <a:xfrm>
            <a:off x="612648" y="1600200"/>
            <a:ext cx="8378952" cy="4578927"/>
          </a:xfrm>
        </p:spPr>
        <p:txBody>
          <a:bodyPr>
            <a:normAutofit fontScale="47500" lnSpcReduction="20000"/>
          </a:bodyPr>
          <a:lstStyle/>
          <a:p>
            <a:pPr>
              <a:lnSpc>
                <a:spcPct val="120000"/>
              </a:lnSpc>
            </a:pPr>
            <a:r>
              <a:rPr lang="en-US" sz="4000" dirty="0"/>
              <a:t>Attempt the Razor Pages Security I practical</a:t>
            </a:r>
          </a:p>
          <a:p>
            <a:pPr lvl="1">
              <a:lnSpc>
                <a:spcPct val="120000"/>
              </a:lnSpc>
            </a:pPr>
            <a:r>
              <a:rPr lang="en-US" sz="4000" dirty="0"/>
              <a:t>Download </a:t>
            </a:r>
            <a:r>
              <a:rPr lang="en-US" sz="3600" dirty="0"/>
              <a:t>Razor Pages Security I practical guide from </a:t>
            </a:r>
            <a:r>
              <a:rPr lang="en-US" sz="3600" dirty="0" err="1"/>
              <a:t>Brightspace</a:t>
            </a:r>
            <a:r>
              <a:rPr lang="en-US" sz="3600" dirty="0"/>
              <a:t>.</a:t>
            </a:r>
            <a:endParaRPr lang="en-US" sz="3700" dirty="0"/>
          </a:p>
          <a:p>
            <a:pPr lvl="1"/>
            <a:r>
              <a:rPr lang="en-US" sz="3700" dirty="0"/>
              <a:t>Submit detailed screenshots of your completed practical page in  </a:t>
            </a:r>
            <a:r>
              <a:rPr lang="en-US" sz="3700" dirty="0" err="1"/>
              <a:t>Brightspace</a:t>
            </a:r>
            <a:r>
              <a:rPr lang="en-US" sz="3700" dirty="0"/>
              <a:t>.</a:t>
            </a:r>
          </a:p>
          <a:p>
            <a:pPr lvl="1"/>
            <a:r>
              <a:rPr lang="en-US" sz="4000" dirty="0"/>
              <a:t>The screenshots must show the browser’s “Address Bar” to verify the application is running in your laptop.</a:t>
            </a:r>
          </a:p>
          <a:p>
            <a:pPr lvl="1"/>
            <a:endParaRPr lang="en-US" sz="4000" dirty="0"/>
          </a:p>
          <a:p>
            <a:r>
              <a:rPr lang="en-US" sz="4000" dirty="0">
                <a:solidFill>
                  <a:srgbClr val="FF0000"/>
                </a:solidFill>
              </a:rPr>
              <a:t>Deadline: End of Week 5</a:t>
            </a:r>
          </a:p>
          <a:p>
            <a:pPr lvl="1"/>
            <a:r>
              <a:rPr lang="en-US" sz="4000" dirty="0">
                <a:solidFill>
                  <a:srgbClr val="FF0000"/>
                </a:solidFill>
              </a:rPr>
              <a:t>Penalty for late submission</a:t>
            </a:r>
          </a:p>
          <a:p>
            <a:pPr lvl="1"/>
            <a:endParaRPr lang="en-US" sz="4000" dirty="0">
              <a:solidFill>
                <a:srgbClr val="FF0000"/>
              </a:solidFill>
            </a:endParaRPr>
          </a:p>
          <a:p>
            <a:r>
              <a:rPr lang="en-US" sz="4000" dirty="0"/>
              <a:t>If you got any issues regarding Mission 4.2</a:t>
            </a:r>
          </a:p>
          <a:p>
            <a:pPr lvl="1"/>
            <a:r>
              <a:rPr lang="en-US" sz="4000" dirty="0"/>
              <a:t>Use “Conversations” tab under “</a:t>
            </a:r>
            <a:r>
              <a:rPr lang="en-US" sz="4000" dirty="0">
                <a:solidFill>
                  <a:srgbClr val="7030A0"/>
                </a:solidFill>
              </a:rPr>
              <a:t>SSD-AY2223-xxx-Pxx </a:t>
            </a:r>
            <a:r>
              <a:rPr lang="en-US" sz="4000" dirty="0">
                <a:solidFill>
                  <a:srgbClr val="7030A0"/>
                </a:solidFill>
                <a:sym typeface="Wingdings" panose="05000000000000000000" pitchFamily="2" charset="2"/>
              </a:rPr>
              <a:t> Week 4</a:t>
            </a:r>
            <a:r>
              <a:rPr lang="en-US" sz="4000" dirty="0">
                <a:sym typeface="Wingdings" panose="05000000000000000000" pitchFamily="2" charset="2"/>
              </a:rPr>
              <a:t>” to discuss within your class group.</a:t>
            </a:r>
          </a:p>
          <a:p>
            <a:pPr lvl="1"/>
            <a:r>
              <a:rPr lang="en-US" sz="4000" dirty="0">
                <a:sym typeface="Wingdings" panose="05000000000000000000" pitchFamily="2" charset="2"/>
              </a:rPr>
              <a:t>Tutors would also monitor these “Conversations</a:t>
            </a:r>
            <a:r>
              <a:rPr lang="en-US" dirty="0">
                <a:sym typeface="Wingdings" panose="05000000000000000000" pitchFamily="2" charset="2"/>
              </a:rPr>
              <a:t>”.</a:t>
            </a:r>
          </a:p>
        </p:txBody>
      </p:sp>
      <p:pic>
        <p:nvPicPr>
          <p:cNvPr id="7" name="Picture 6">
            <a:extLst>
              <a:ext uri="{FF2B5EF4-FFF2-40B4-BE49-F238E27FC236}">
                <a16:creationId xmlns:a16="http://schemas.microsoft.com/office/drawing/2014/main" id="{C817E09D-2A9D-4CC8-9EFF-3182D9986838}"/>
              </a:ext>
            </a:extLst>
          </p:cNvPr>
          <p:cNvPicPr>
            <a:picLocks noChangeAspect="1"/>
          </p:cNvPicPr>
          <p:nvPr/>
        </p:nvPicPr>
        <p:blipFill>
          <a:blip r:embed="rId2"/>
          <a:stretch>
            <a:fillRect/>
          </a:stretch>
        </p:blipFill>
        <p:spPr>
          <a:xfrm>
            <a:off x="5457217" y="3429000"/>
            <a:ext cx="2125898" cy="1333190"/>
          </a:xfrm>
          <a:prstGeom prst="rect">
            <a:avLst/>
          </a:prstGeom>
        </p:spPr>
      </p:pic>
    </p:spTree>
    <p:extLst>
      <p:ext uri="{BB962C8B-B14F-4D97-AF65-F5344CB8AC3E}">
        <p14:creationId xmlns:p14="http://schemas.microsoft.com/office/powerpoint/2010/main" val="29163579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Contents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2</a:t>
            </a:fld>
            <a:endParaRPr lang="en-US"/>
          </a:p>
        </p:txBody>
      </p:sp>
      <p:graphicFrame>
        <p:nvGraphicFramePr>
          <p:cNvPr id="8" name="Content Placeholder 7"/>
          <p:cNvGraphicFramePr>
            <a:graphicFrameLocks noGrp="1"/>
          </p:cNvGraphicFramePr>
          <p:nvPr>
            <p:ph sz="quarter" idx="1"/>
            <p:extLst>
              <p:ext uri="{D42A27DB-BD31-4B8C-83A1-F6EECF244321}">
                <p14:modId xmlns:p14="http://schemas.microsoft.com/office/powerpoint/2010/main" val="2329919490"/>
              </p:ext>
            </p:extLst>
          </p:nvPr>
        </p:nvGraphicFramePr>
        <p:xfrm>
          <a:off x="612648" y="1600200"/>
          <a:ext cx="8153400" cy="4495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Footer Placeholder 1"/>
          <p:cNvSpPr>
            <a:spLocks noGrp="1"/>
          </p:cNvSpPr>
          <p:nvPr>
            <p:ph type="ftr" sz="quarter" idx="11"/>
          </p:nvPr>
        </p:nvSpPr>
        <p:spPr/>
        <p:txBody>
          <a:bodyPr/>
          <a:lstStyle/>
          <a:p>
            <a:r>
              <a:rPr lang="en-US" dirty="0"/>
              <a:t>School of ICT - CSF - Apr '22 – SSD - Secure Software Requirements - Part 2</a:t>
            </a:r>
          </a:p>
        </p:txBody>
      </p:sp>
    </p:spTree>
    <p:extLst>
      <p:ext uri="{BB962C8B-B14F-4D97-AF65-F5344CB8AC3E}">
        <p14:creationId xmlns:p14="http://schemas.microsoft.com/office/powerpoint/2010/main" val="3934322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600" dirty="0"/>
              <a:t>How to gather software security requirements?</a:t>
            </a:r>
          </a:p>
        </p:txBody>
      </p:sp>
      <p:sp>
        <p:nvSpPr>
          <p:cNvPr id="3" name="Footer Placeholder 2"/>
          <p:cNvSpPr>
            <a:spLocks noGrp="1"/>
          </p:cNvSpPr>
          <p:nvPr>
            <p:ph type="ftr" sz="quarter" idx="11"/>
          </p:nvPr>
        </p:nvSpPr>
        <p:spPr/>
        <p:txBody>
          <a:bodyPr/>
          <a:lstStyle/>
          <a:p>
            <a:r>
              <a:rPr lang="en-US" dirty="0"/>
              <a:t>School of ICT - CSF - Apr '22 – SSD - Secure Software Requirements - Part 2</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3</a:t>
            </a:fld>
            <a:endParaRPr lang="en-US"/>
          </a:p>
        </p:txBody>
      </p:sp>
      <p:sp>
        <p:nvSpPr>
          <p:cNvPr id="6" name="TextBox 5">
            <a:extLst>
              <a:ext uri="{FF2B5EF4-FFF2-40B4-BE49-F238E27FC236}">
                <a16:creationId xmlns:a16="http://schemas.microsoft.com/office/drawing/2014/main" id="{C6652A97-AAD4-4279-A913-55C2A60F06D3}"/>
              </a:ext>
            </a:extLst>
          </p:cNvPr>
          <p:cNvSpPr txBox="1"/>
          <p:nvPr/>
        </p:nvSpPr>
        <p:spPr>
          <a:xfrm>
            <a:off x="690469" y="4775076"/>
            <a:ext cx="8075579" cy="1538883"/>
          </a:xfrm>
          <a:prstGeom prst="rect">
            <a:avLst/>
          </a:prstGeom>
          <a:solidFill>
            <a:srgbClr val="FFC000"/>
          </a:solidFill>
          <a:ln>
            <a:solidFill>
              <a:srgbClr val="400080"/>
            </a:solidFill>
          </a:ln>
        </p:spPr>
        <p:txBody>
          <a:bodyPr wrap="square" rtlCol="0">
            <a:spAutoFit/>
          </a:bodyPr>
          <a:lstStyle/>
          <a:p>
            <a:pPr algn="ctr"/>
            <a:r>
              <a:rPr lang="en-US" sz="2000" b="1" dirty="0"/>
              <a:t>Read Gathering Software Security Requirement</a:t>
            </a:r>
          </a:p>
          <a:p>
            <a:pPr algn="ctr"/>
            <a:r>
              <a:rPr lang="en-US" sz="2000" b="1" dirty="0"/>
              <a:t> </a:t>
            </a:r>
          </a:p>
          <a:p>
            <a:endParaRPr lang="en-US" dirty="0"/>
          </a:p>
          <a:p>
            <a:endParaRPr lang="en-US" dirty="0"/>
          </a:p>
          <a:p>
            <a:endParaRPr lang="en-US" dirty="0"/>
          </a:p>
        </p:txBody>
      </p:sp>
      <p:pic>
        <p:nvPicPr>
          <p:cNvPr id="8" name="Picture 7">
            <a:extLst>
              <a:ext uri="{FF2B5EF4-FFF2-40B4-BE49-F238E27FC236}">
                <a16:creationId xmlns:a16="http://schemas.microsoft.com/office/drawing/2014/main" id="{FC65F32E-0189-4DFD-A58B-6500A184C7B3}"/>
              </a:ext>
            </a:extLst>
          </p:cNvPr>
          <p:cNvPicPr>
            <a:picLocks noChangeAspect="1"/>
          </p:cNvPicPr>
          <p:nvPr/>
        </p:nvPicPr>
        <p:blipFill>
          <a:blip r:embed="rId2"/>
          <a:stretch>
            <a:fillRect/>
          </a:stretch>
        </p:blipFill>
        <p:spPr>
          <a:xfrm>
            <a:off x="2422187" y="1516698"/>
            <a:ext cx="4812050" cy="3219511"/>
          </a:xfrm>
          <a:prstGeom prst="rect">
            <a:avLst/>
          </a:prstGeom>
        </p:spPr>
      </p:pic>
      <p:graphicFrame>
        <p:nvGraphicFramePr>
          <p:cNvPr id="7" name="Object 6">
            <a:extLst>
              <a:ext uri="{FF2B5EF4-FFF2-40B4-BE49-F238E27FC236}">
                <a16:creationId xmlns:a16="http://schemas.microsoft.com/office/drawing/2014/main" id="{DDFB4B02-8423-4054-8D8E-B41D48095126}"/>
              </a:ext>
            </a:extLst>
          </p:cNvPr>
          <p:cNvGraphicFramePr>
            <a:graphicFrameLocks noChangeAspect="1"/>
          </p:cNvGraphicFramePr>
          <p:nvPr>
            <p:extLst>
              <p:ext uri="{D42A27DB-BD31-4B8C-83A1-F6EECF244321}">
                <p14:modId xmlns:p14="http://schemas.microsoft.com/office/powerpoint/2010/main" val="686421090"/>
              </p:ext>
            </p:extLst>
          </p:nvPr>
        </p:nvGraphicFramePr>
        <p:xfrm>
          <a:off x="4251601" y="5185238"/>
          <a:ext cx="1302891" cy="1128721"/>
        </p:xfrm>
        <a:graphic>
          <a:graphicData uri="http://schemas.openxmlformats.org/presentationml/2006/ole">
            <mc:AlternateContent xmlns:mc="http://schemas.openxmlformats.org/markup-compatibility/2006">
              <mc:Choice xmlns:v="urn:schemas-microsoft-com:vml" Requires="v">
                <p:oleObj name="Acrobat Document" showAsIcon="1" r:id="rId3" imgW="914400" imgH="792685" progId="AcroExch.Document.DC">
                  <p:embed/>
                </p:oleObj>
              </mc:Choice>
              <mc:Fallback>
                <p:oleObj name="Acrobat Document" showAsIcon="1" r:id="rId3" imgW="914400" imgH="792685" progId="AcroExch.Document.DC">
                  <p:embed/>
                  <p:pic>
                    <p:nvPicPr>
                      <p:cNvPr id="7" name="Object 6">
                        <a:extLst>
                          <a:ext uri="{FF2B5EF4-FFF2-40B4-BE49-F238E27FC236}">
                            <a16:creationId xmlns:a16="http://schemas.microsoft.com/office/drawing/2014/main" id="{DDFB4B02-8423-4054-8D8E-B41D48095126}"/>
                          </a:ext>
                        </a:extLst>
                      </p:cNvPr>
                      <p:cNvPicPr/>
                      <p:nvPr/>
                    </p:nvPicPr>
                    <p:blipFill>
                      <a:blip r:embed="rId4"/>
                      <a:stretch>
                        <a:fillRect/>
                      </a:stretch>
                    </p:blipFill>
                    <p:spPr>
                      <a:xfrm>
                        <a:off x="4251601" y="5185238"/>
                        <a:ext cx="1302891" cy="1128721"/>
                      </a:xfrm>
                      <a:prstGeom prst="rect">
                        <a:avLst/>
                      </a:prstGeom>
                    </p:spPr>
                  </p:pic>
                </p:oleObj>
              </mc:Fallback>
            </mc:AlternateContent>
          </a:graphicData>
        </a:graphic>
      </p:graphicFrame>
    </p:spTree>
    <p:extLst>
      <p:ext uri="{BB962C8B-B14F-4D97-AF65-F5344CB8AC3E}">
        <p14:creationId xmlns:p14="http://schemas.microsoft.com/office/powerpoint/2010/main" val="858257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B80E3-ADA1-4F84-932F-5D30EC93152F}"/>
              </a:ext>
            </a:extLst>
          </p:cNvPr>
          <p:cNvSpPr>
            <a:spLocks noGrp="1"/>
          </p:cNvSpPr>
          <p:nvPr>
            <p:ph type="title"/>
          </p:nvPr>
        </p:nvSpPr>
        <p:spPr/>
        <p:txBody>
          <a:bodyPr/>
          <a:lstStyle/>
          <a:p>
            <a:r>
              <a:rPr lang="en-SG" dirty="0"/>
              <a:t>Brainstorming</a:t>
            </a:r>
          </a:p>
        </p:txBody>
      </p:sp>
      <p:sp>
        <p:nvSpPr>
          <p:cNvPr id="3" name="Footer Placeholder 2">
            <a:extLst>
              <a:ext uri="{FF2B5EF4-FFF2-40B4-BE49-F238E27FC236}">
                <a16:creationId xmlns:a16="http://schemas.microsoft.com/office/drawing/2014/main" id="{BA51246D-B8C7-482A-AD18-6D868636AC8C}"/>
              </a:ext>
            </a:extLst>
          </p:cNvPr>
          <p:cNvSpPr>
            <a:spLocks noGrp="1"/>
          </p:cNvSpPr>
          <p:nvPr>
            <p:ph type="ftr" sz="quarter" idx="11"/>
          </p:nvPr>
        </p:nvSpPr>
        <p:spPr/>
        <p:txBody>
          <a:bodyPr/>
          <a:lstStyle/>
          <a:p>
            <a:r>
              <a:rPr lang="en-US" dirty="0"/>
              <a:t>School of ICT - CSF - Apr '22 – SSD - Secure Software Requirements - Part 2</a:t>
            </a:r>
          </a:p>
        </p:txBody>
      </p:sp>
      <p:sp>
        <p:nvSpPr>
          <p:cNvPr id="4" name="Slide Number Placeholder 3">
            <a:extLst>
              <a:ext uri="{FF2B5EF4-FFF2-40B4-BE49-F238E27FC236}">
                <a16:creationId xmlns:a16="http://schemas.microsoft.com/office/drawing/2014/main" id="{A30C4464-AA00-4137-A58C-EF4BA34781AB}"/>
              </a:ext>
            </a:extLst>
          </p:cNvPr>
          <p:cNvSpPr>
            <a:spLocks noGrp="1"/>
          </p:cNvSpPr>
          <p:nvPr>
            <p:ph type="sldNum" sz="quarter" idx="12"/>
          </p:nvPr>
        </p:nvSpPr>
        <p:spPr/>
        <p:txBody>
          <a:bodyPr>
            <a:normAutofit fontScale="85000" lnSpcReduction="20000"/>
          </a:bodyPr>
          <a:lstStyle/>
          <a:p>
            <a:fld id="{EA66EF6D-3DA9-AB4A-B046-714C943A02DA}" type="slidenum">
              <a:rPr lang="en-US" smtClean="0"/>
              <a:t>4</a:t>
            </a:fld>
            <a:endParaRPr lang="en-US"/>
          </a:p>
        </p:txBody>
      </p:sp>
      <p:sp>
        <p:nvSpPr>
          <p:cNvPr id="5" name="Content Placeholder 4">
            <a:extLst>
              <a:ext uri="{FF2B5EF4-FFF2-40B4-BE49-F238E27FC236}">
                <a16:creationId xmlns:a16="http://schemas.microsoft.com/office/drawing/2014/main" id="{1A4DC0D1-04B8-4D51-A03C-E6BB1C23DC09}"/>
              </a:ext>
            </a:extLst>
          </p:cNvPr>
          <p:cNvSpPr>
            <a:spLocks noGrp="1"/>
          </p:cNvSpPr>
          <p:nvPr>
            <p:ph sz="quarter" idx="1"/>
          </p:nvPr>
        </p:nvSpPr>
        <p:spPr/>
        <p:txBody>
          <a:bodyPr/>
          <a:lstStyle/>
          <a:p>
            <a:r>
              <a:rPr lang="en-SG" dirty="0"/>
              <a:t>Quickest but unstructured method to security requirement gathering</a:t>
            </a:r>
          </a:p>
          <a:p>
            <a:r>
              <a:rPr lang="en-SG" dirty="0"/>
              <a:t>Primarily used to determine preliminary security requirement</a:t>
            </a:r>
          </a:p>
          <a:p>
            <a:r>
              <a:rPr lang="en-SG" dirty="0"/>
              <a:t>Shortcoming exists in that security requirement may not relate to business context, people may not contribute their ideas</a:t>
            </a:r>
          </a:p>
          <a:p>
            <a:r>
              <a:rPr lang="en-SG" dirty="0"/>
              <a:t>Therefore, at times, brainstorming can be subjective</a:t>
            </a:r>
          </a:p>
        </p:txBody>
      </p:sp>
    </p:spTree>
    <p:extLst>
      <p:ext uri="{BB962C8B-B14F-4D97-AF65-F5344CB8AC3E}">
        <p14:creationId xmlns:p14="http://schemas.microsoft.com/office/powerpoint/2010/main" val="1981715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C1A46-95A5-4C4B-917C-FE24E61D696D}"/>
              </a:ext>
            </a:extLst>
          </p:cNvPr>
          <p:cNvSpPr>
            <a:spLocks noGrp="1"/>
          </p:cNvSpPr>
          <p:nvPr>
            <p:ph type="title"/>
          </p:nvPr>
        </p:nvSpPr>
        <p:spPr/>
        <p:txBody>
          <a:bodyPr/>
          <a:lstStyle/>
          <a:p>
            <a:r>
              <a:rPr lang="en-SG" dirty="0"/>
              <a:t>Surveys and Questionnaires</a:t>
            </a:r>
          </a:p>
        </p:txBody>
      </p:sp>
      <p:sp>
        <p:nvSpPr>
          <p:cNvPr id="3" name="Footer Placeholder 2">
            <a:extLst>
              <a:ext uri="{FF2B5EF4-FFF2-40B4-BE49-F238E27FC236}">
                <a16:creationId xmlns:a16="http://schemas.microsoft.com/office/drawing/2014/main" id="{31E45D0F-CD56-4AC3-8AAB-F61FE5ED1EDF}"/>
              </a:ext>
            </a:extLst>
          </p:cNvPr>
          <p:cNvSpPr>
            <a:spLocks noGrp="1"/>
          </p:cNvSpPr>
          <p:nvPr>
            <p:ph type="ftr" sz="quarter" idx="11"/>
          </p:nvPr>
        </p:nvSpPr>
        <p:spPr/>
        <p:txBody>
          <a:bodyPr/>
          <a:lstStyle/>
          <a:p>
            <a:r>
              <a:rPr lang="en-US" dirty="0"/>
              <a:t>School of ICT - CSF - Apr '22 – SSD - Secure Software Requirements - Part 2</a:t>
            </a:r>
          </a:p>
        </p:txBody>
      </p:sp>
      <p:sp>
        <p:nvSpPr>
          <p:cNvPr id="4" name="Slide Number Placeholder 3">
            <a:extLst>
              <a:ext uri="{FF2B5EF4-FFF2-40B4-BE49-F238E27FC236}">
                <a16:creationId xmlns:a16="http://schemas.microsoft.com/office/drawing/2014/main" id="{956A17C5-C717-4D85-92B6-E6D40FDD6D54}"/>
              </a:ext>
            </a:extLst>
          </p:cNvPr>
          <p:cNvSpPr>
            <a:spLocks noGrp="1"/>
          </p:cNvSpPr>
          <p:nvPr>
            <p:ph type="sldNum" sz="quarter" idx="12"/>
          </p:nvPr>
        </p:nvSpPr>
        <p:spPr/>
        <p:txBody>
          <a:bodyPr>
            <a:normAutofit fontScale="85000" lnSpcReduction="20000"/>
          </a:bodyPr>
          <a:lstStyle/>
          <a:p>
            <a:fld id="{EA66EF6D-3DA9-AB4A-B046-714C943A02DA}" type="slidenum">
              <a:rPr lang="en-US" smtClean="0"/>
              <a:t>5</a:t>
            </a:fld>
            <a:endParaRPr lang="en-US"/>
          </a:p>
        </p:txBody>
      </p:sp>
      <p:sp>
        <p:nvSpPr>
          <p:cNvPr id="5" name="Content Placeholder 4">
            <a:extLst>
              <a:ext uri="{FF2B5EF4-FFF2-40B4-BE49-F238E27FC236}">
                <a16:creationId xmlns:a16="http://schemas.microsoft.com/office/drawing/2014/main" id="{7CA08898-165E-40AC-AEF5-3AAA8BF4961F}"/>
              </a:ext>
            </a:extLst>
          </p:cNvPr>
          <p:cNvSpPr>
            <a:spLocks noGrp="1"/>
          </p:cNvSpPr>
          <p:nvPr>
            <p:ph sz="quarter" idx="1"/>
          </p:nvPr>
        </p:nvSpPr>
        <p:spPr/>
        <p:txBody>
          <a:bodyPr>
            <a:normAutofit/>
          </a:bodyPr>
          <a:lstStyle/>
          <a:p>
            <a:r>
              <a:rPr lang="en-SG" dirty="0"/>
              <a:t>An effective mean to collect functional and assurance requirements.</a:t>
            </a:r>
          </a:p>
          <a:p>
            <a:r>
              <a:rPr lang="en-SG" dirty="0"/>
              <a:t>As per any surveys, quality of questions asked determines effectiveness of survey.</a:t>
            </a:r>
          </a:p>
          <a:p>
            <a:r>
              <a:rPr lang="en-SG" dirty="0"/>
              <a:t>Explicit as well as open ended questions should be part of the questionnaire.</a:t>
            </a:r>
          </a:p>
          <a:p>
            <a:r>
              <a:rPr lang="en-SG" dirty="0"/>
              <a:t>Open ended questions can yield security related information which may be missed if the question is too specific</a:t>
            </a:r>
          </a:p>
        </p:txBody>
      </p:sp>
    </p:spTree>
    <p:extLst>
      <p:ext uri="{BB962C8B-B14F-4D97-AF65-F5344CB8AC3E}">
        <p14:creationId xmlns:p14="http://schemas.microsoft.com/office/powerpoint/2010/main" val="273133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Examples: Surveys (Questionnaires and Interviews)</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6</a:t>
            </a:fld>
            <a:endParaRPr lang="en-US"/>
          </a:p>
        </p:txBody>
      </p:sp>
      <p:sp>
        <p:nvSpPr>
          <p:cNvPr id="5" name="Content Placeholder 4"/>
          <p:cNvSpPr>
            <a:spLocks noGrp="1"/>
          </p:cNvSpPr>
          <p:nvPr>
            <p:ph sz="quarter" idx="1"/>
          </p:nvPr>
        </p:nvSpPr>
        <p:spPr/>
        <p:txBody>
          <a:bodyPr>
            <a:normAutofit fontScale="77500" lnSpcReduction="20000"/>
          </a:bodyPr>
          <a:lstStyle/>
          <a:p>
            <a:r>
              <a:rPr lang="en-US" dirty="0"/>
              <a:t>What kind of data will be processed, transmitted or stored by the software?</a:t>
            </a:r>
          </a:p>
          <a:p>
            <a:r>
              <a:rPr lang="en-US" dirty="0"/>
              <a:t>Is the data highly sensitive or confidential in nature?</a:t>
            </a:r>
          </a:p>
          <a:p>
            <a:r>
              <a:rPr lang="en-US" dirty="0"/>
              <a:t>Will the software handle personally identifiable information or privacy related information?</a:t>
            </a:r>
          </a:p>
          <a:p>
            <a:r>
              <a:rPr lang="en-US" dirty="0"/>
              <a:t>Who are all the users who will be allowed to make alterations and will they need to be audited and monitored?</a:t>
            </a:r>
          </a:p>
          <a:p>
            <a:r>
              <a:rPr lang="en-US" dirty="0"/>
              <a:t>What is the maximum tolerable downtime for the software?</a:t>
            </a:r>
          </a:p>
          <a:p>
            <a:r>
              <a:rPr lang="en-US" dirty="0"/>
              <a:t>How quickly should the software be able to recover and restore to normal operations when disrupted?</a:t>
            </a:r>
          </a:p>
          <a:p>
            <a:r>
              <a:rPr lang="en-US" dirty="0"/>
              <a:t>Is there a need for single sign-on authentication?</a:t>
            </a:r>
          </a:p>
          <a:p>
            <a:r>
              <a:rPr lang="en-US" dirty="0"/>
              <a:t>What are the roles of users that need to be established and what privileges and rights (such as create, read, update or delete) will each role have?</a:t>
            </a:r>
          </a:p>
          <a:p>
            <a:pPr marL="0" indent="0">
              <a:buNone/>
            </a:pPr>
            <a:endParaRPr lang="en-US" dirty="0"/>
          </a:p>
        </p:txBody>
      </p:sp>
      <p:sp>
        <p:nvSpPr>
          <p:cNvPr id="6" name="Footer Placeholder 5"/>
          <p:cNvSpPr>
            <a:spLocks noGrp="1"/>
          </p:cNvSpPr>
          <p:nvPr>
            <p:ph type="ftr" sz="quarter" idx="11"/>
          </p:nvPr>
        </p:nvSpPr>
        <p:spPr/>
        <p:txBody>
          <a:bodyPr/>
          <a:lstStyle/>
          <a:p>
            <a:r>
              <a:rPr lang="en-US" dirty="0"/>
              <a:t>School of ICT - CSF - Apr '22 – SSD - Secure Software Requirements - Part 2</a:t>
            </a:r>
          </a:p>
        </p:txBody>
      </p:sp>
    </p:spTree>
    <p:extLst>
      <p:ext uri="{BB962C8B-B14F-4D97-AF65-F5344CB8AC3E}">
        <p14:creationId xmlns:p14="http://schemas.microsoft.com/office/powerpoint/2010/main" val="712557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5F53D-0EEB-4033-932B-4189BF45016F}"/>
              </a:ext>
            </a:extLst>
          </p:cNvPr>
          <p:cNvSpPr>
            <a:spLocks noGrp="1"/>
          </p:cNvSpPr>
          <p:nvPr>
            <p:ph type="title"/>
          </p:nvPr>
        </p:nvSpPr>
        <p:spPr/>
        <p:txBody>
          <a:bodyPr/>
          <a:lstStyle/>
          <a:p>
            <a:r>
              <a:rPr lang="en-SG" dirty="0"/>
              <a:t>Policy Decomposition</a:t>
            </a:r>
          </a:p>
        </p:txBody>
      </p:sp>
      <p:sp>
        <p:nvSpPr>
          <p:cNvPr id="3" name="Footer Placeholder 2">
            <a:extLst>
              <a:ext uri="{FF2B5EF4-FFF2-40B4-BE49-F238E27FC236}">
                <a16:creationId xmlns:a16="http://schemas.microsoft.com/office/drawing/2014/main" id="{053A9575-4211-4D9E-B3A3-38D39004FADE}"/>
              </a:ext>
            </a:extLst>
          </p:cNvPr>
          <p:cNvSpPr>
            <a:spLocks noGrp="1"/>
          </p:cNvSpPr>
          <p:nvPr>
            <p:ph type="ftr" sz="quarter" idx="11"/>
          </p:nvPr>
        </p:nvSpPr>
        <p:spPr/>
        <p:txBody>
          <a:bodyPr/>
          <a:lstStyle/>
          <a:p>
            <a:r>
              <a:rPr lang="en-US" dirty="0"/>
              <a:t>School of ICT - CSF - Apr '22 – SSD - Secure Software Requirements - Part 2</a:t>
            </a:r>
          </a:p>
        </p:txBody>
      </p:sp>
      <p:sp>
        <p:nvSpPr>
          <p:cNvPr id="4" name="Slide Number Placeholder 3">
            <a:extLst>
              <a:ext uri="{FF2B5EF4-FFF2-40B4-BE49-F238E27FC236}">
                <a16:creationId xmlns:a16="http://schemas.microsoft.com/office/drawing/2014/main" id="{37075DB0-4FF1-49CB-83FE-440C16A9DE17}"/>
              </a:ext>
            </a:extLst>
          </p:cNvPr>
          <p:cNvSpPr>
            <a:spLocks noGrp="1"/>
          </p:cNvSpPr>
          <p:nvPr>
            <p:ph type="sldNum" sz="quarter" idx="12"/>
          </p:nvPr>
        </p:nvSpPr>
        <p:spPr/>
        <p:txBody>
          <a:bodyPr>
            <a:normAutofit fontScale="85000" lnSpcReduction="20000"/>
          </a:bodyPr>
          <a:lstStyle/>
          <a:p>
            <a:fld id="{EA66EF6D-3DA9-AB4A-B046-714C943A02DA}" type="slidenum">
              <a:rPr lang="en-US" smtClean="0"/>
              <a:t>7</a:t>
            </a:fld>
            <a:endParaRPr lang="en-US"/>
          </a:p>
        </p:txBody>
      </p:sp>
      <p:sp>
        <p:nvSpPr>
          <p:cNvPr id="5" name="Content Placeholder 4">
            <a:extLst>
              <a:ext uri="{FF2B5EF4-FFF2-40B4-BE49-F238E27FC236}">
                <a16:creationId xmlns:a16="http://schemas.microsoft.com/office/drawing/2014/main" id="{ABBD201E-157D-4985-857A-2CBFDE35D1C3}"/>
              </a:ext>
            </a:extLst>
          </p:cNvPr>
          <p:cNvSpPr>
            <a:spLocks noGrp="1"/>
          </p:cNvSpPr>
          <p:nvPr>
            <p:ph sz="quarter" idx="1"/>
          </p:nvPr>
        </p:nvSpPr>
        <p:spPr/>
        <p:txBody>
          <a:bodyPr/>
          <a:lstStyle/>
          <a:p>
            <a:r>
              <a:rPr lang="en-SG" dirty="0"/>
              <a:t>Generally, sources of security requirement can be from internal organizational policy and/or external regulatory authority.</a:t>
            </a:r>
          </a:p>
          <a:p>
            <a:r>
              <a:rPr lang="en-SG" dirty="0"/>
              <a:t>Policies contain high level mandate that needs to be decomposed to filter off the security requirement.</a:t>
            </a:r>
          </a:p>
          <a:p>
            <a:endParaRPr lang="en-SG" dirty="0"/>
          </a:p>
        </p:txBody>
      </p:sp>
      <p:pic>
        <p:nvPicPr>
          <p:cNvPr id="6" name="Picture 5">
            <a:extLst>
              <a:ext uri="{FF2B5EF4-FFF2-40B4-BE49-F238E27FC236}">
                <a16:creationId xmlns:a16="http://schemas.microsoft.com/office/drawing/2014/main" id="{2114FB25-0FC2-4309-B88C-9A32A6473B66}"/>
              </a:ext>
            </a:extLst>
          </p:cNvPr>
          <p:cNvPicPr>
            <a:picLocks noChangeAspect="1"/>
          </p:cNvPicPr>
          <p:nvPr/>
        </p:nvPicPr>
        <p:blipFill>
          <a:blip r:embed="rId2"/>
          <a:stretch>
            <a:fillRect/>
          </a:stretch>
        </p:blipFill>
        <p:spPr>
          <a:xfrm>
            <a:off x="2079447" y="4017527"/>
            <a:ext cx="5219801" cy="2078473"/>
          </a:xfrm>
          <a:prstGeom prst="rect">
            <a:avLst/>
          </a:prstGeom>
        </p:spPr>
      </p:pic>
    </p:spTree>
    <p:extLst>
      <p:ext uri="{BB962C8B-B14F-4D97-AF65-F5344CB8AC3E}">
        <p14:creationId xmlns:p14="http://schemas.microsoft.com/office/powerpoint/2010/main" val="2028027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56ECC-C82C-4650-9744-3F3F6433B9E3}"/>
              </a:ext>
            </a:extLst>
          </p:cNvPr>
          <p:cNvSpPr>
            <a:spLocks noGrp="1"/>
          </p:cNvSpPr>
          <p:nvPr>
            <p:ph type="title"/>
          </p:nvPr>
        </p:nvSpPr>
        <p:spPr/>
        <p:txBody>
          <a:bodyPr/>
          <a:lstStyle/>
          <a:p>
            <a:r>
              <a:rPr lang="en-SG" dirty="0"/>
              <a:t>Data Classification</a:t>
            </a:r>
          </a:p>
        </p:txBody>
      </p:sp>
      <p:sp>
        <p:nvSpPr>
          <p:cNvPr id="3" name="Footer Placeholder 2">
            <a:extLst>
              <a:ext uri="{FF2B5EF4-FFF2-40B4-BE49-F238E27FC236}">
                <a16:creationId xmlns:a16="http://schemas.microsoft.com/office/drawing/2014/main" id="{DDC22D5D-3BCD-4F21-A8F1-42FF27CB2530}"/>
              </a:ext>
            </a:extLst>
          </p:cNvPr>
          <p:cNvSpPr>
            <a:spLocks noGrp="1"/>
          </p:cNvSpPr>
          <p:nvPr>
            <p:ph type="ftr" sz="quarter" idx="11"/>
          </p:nvPr>
        </p:nvSpPr>
        <p:spPr/>
        <p:txBody>
          <a:bodyPr/>
          <a:lstStyle/>
          <a:p>
            <a:r>
              <a:rPr lang="en-US" dirty="0"/>
              <a:t>School of ICT - CSF - Apr '22 – SSD - Secure Software Requirements - Part 2</a:t>
            </a:r>
          </a:p>
        </p:txBody>
      </p:sp>
      <p:sp>
        <p:nvSpPr>
          <p:cNvPr id="4" name="Slide Number Placeholder 3">
            <a:extLst>
              <a:ext uri="{FF2B5EF4-FFF2-40B4-BE49-F238E27FC236}">
                <a16:creationId xmlns:a16="http://schemas.microsoft.com/office/drawing/2014/main" id="{D6DF6AB6-C705-4545-BF3D-2594D85BF814}"/>
              </a:ext>
            </a:extLst>
          </p:cNvPr>
          <p:cNvSpPr>
            <a:spLocks noGrp="1"/>
          </p:cNvSpPr>
          <p:nvPr>
            <p:ph type="sldNum" sz="quarter" idx="12"/>
          </p:nvPr>
        </p:nvSpPr>
        <p:spPr/>
        <p:txBody>
          <a:bodyPr>
            <a:normAutofit fontScale="85000" lnSpcReduction="20000"/>
          </a:bodyPr>
          <a:lstStyle/>
          <a:p>
            <a:fld id="{EA66EF6D-3DA9-AB4A-B046-714C943A02DA}" type="slidenum">
              <a:rPr lang="en-US" smtClean="0"/>
              <a:t>8</a:t>
            </a:fld>
            <a:endParaRPr lang="en-US"/>
          </a:p>
        </p:txBody>
      </p:sp>
      <p:sp>
        <p:nvSpPr>
          <p:cNvPr id="5" name="Content Placeholder 4">
            <a:extLst>
              <a:ext uri="{FF2B5EF4-FFF2-40B4-BE49-F238E27FC236}">
                <a16:creationId xmlns:a16="http://schemas.microsoft.com/office/drawing/2014/main" id="{6D8361F9-92B2-40DB-9B8C-4214C2758A99}"/>
              </a:ext>
            </a:extLst>
          </p:cNvPr>
          <p:cNvSpPr>
            <a:spLocks noGrp="1"/>
          </p:cNvSpPr>
          <p:nvPr>
            <p:ph sz="quarter" idx="1"/>
          </p:nvPr>
        </p:nvSpPr>
        <p:spPr/>
        <p:txBody>
          <a:bodyPr/>
          <a:lstStyle/>
          <a:p>
            <a:r>
              <a:rPr lang="en-SG" dirty="0"/>
              <a:t>Data classification is the conscious effort to assign labels (a level of sensitivity) to information (data) assets.</a:t>
            </a:r>
          </a:p>
          <a:p>
            <a:r>
              <a:rPr lang="en-SG" dirty="0"/>
              <a:t>It is based on potential impact to confidentiality, integrity and availability (CIA) upon disclosure, alteration or destruction.</a:t>
            </a:r>
          </a:p>
          <a:p>
            <a:r>
              <a:rPr lang="en-SG" dirty="0"/>
              <a:t>One of the main objectives of data classification is to lower cost of data protection and maximises the return on investment when data is protected.</a:t>
            </a:r>
          </a:p>
        </p:txBody>
      </p:sp>
    </p:spTree>
    <p:extLst>
      <p:ext uri="{BB962C8B-B14F-4D97-AF65-F5344CB8AC3E}">
        <p14:creationId xmlns:p14="http://schemas.microsoft.com/office/powerpoint/2010/main" val="1961073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a:t>Data Classification: Labeling</a:t>
            </a:r>
          </a:p>
        </p:txBody>
      </p:sp>
      <p:sp>
        <p:nvSpPr>
          <p:cNvPr id="4" name="Slide Number Placeholder 3"/>
          <p:cNvSpPr>
            <a:spLocks noGrp="1"/>
          </p:cNvSpPr>
          <p:nvPr>
            <p:ph type="sldNum" sz="quarter" idx="12"/>
          </p:nvPr>
        </p:nvSpPr>
        <p:spPr/>
        <p:txBody>
          <a:bodyPr>
            <a:normAutofit fontScale="85000" lnSpcReduction="20000"/>
          </a:bodyPr>
          <a:lstStyle/>
          <a:p>
            <a:fld id="{EA66EF6D-3DA9-AB4A-B046-714C943A02DA}" type="slidenum">
              <a:rPr lang="en-US" smtClean="0"/>
              <a:t>9</a:t>
            </a:fld>
            <a:endParaRPr lang="en-US"/>
          </a:p>
        </p:txBody>
      </p:sp>
      <p:pic>
        <p:nvPicPr>
          <p:cNvPr id="7" name="Picture 6"/>
          <p:cNvPicPr>
            <a:picLocks noChangeAspect="1"/>
          </p:cNvPicPr>
          <p:nvPr/>
        </p:nvPicPr>
        <p:blipFill>
          <a:blip r:embed="rId2"/>
          <a:stretch>
            <a:fillRect/>
          </a:stretch>
        </p:blipFill>
        <p:spPr>
          <a:xfrm>
            <a:off x="266700" y="1521869"/>
            <a:ext cx="8618676" cy="4535759"/>
          </a:xfrm>
          <a:prstGeom prst="rect">
            <a:avLst/>
          </a:prstGeom>
        </p:spPr>
      </p:pic>
      <p:sp>
        <p:nvSpPr>
          <p:cNvPr id="8" name="Rectangle 7"/>
          <p:cNvSpPr/>
          <p:nvPr/>
        </p:nvSpPr>
        <p:spPr>
          <a:xfrm>
            <a:off x="134667" y="5973826"/>
            <a:ext cx="8882741" cy="830997"/>
          </a:xfrm>
          <a:prstGeom prst="rect">
            <a:avLst/>
          </a:prstGeom>
          <a:solidFill>
            <a:schemeClr val="bg1"/>
          </a:solidFill>
        </p:spPr>
        <p:txBody>
          <a:bodyPr wrap="square">
            <a:spAutoFit/>
          </a:bodyPr>
          <a:lstStyle/>
          <a:p>
            <a:r>
              <a:rPr lang="en-US" sz="1600" dirty="0">
                <a:latin typeface=""/>
              </a:rPr>
              <a:t>Data classification is the conscious effort to assign labels (a level of sensitivity) to information (data) assets, based on potential impact to confidentiality, integrity and availability (CIA), upon disclosure, alteration or destruction.</a:t>
            </a:r>
            <a:endParaRPr lang="en-US" sz="1600" dirty="0"/>
          </a:p>
        </p:txBody>
      </p:sp>
    </p:spTree>
    <p:extLst>
      <p:ext uri="{BB962C8B-B14F-4D97-AF65-F5344CB8AC3E}">
        <p14:creationId xmlns:p14="http://schemas.microsoft.com/office/powerpoint/2010/main" val="1997036736"/>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DCD2552E125F84B8E200475DE03BE3D" ma:contentTypeVersion="2" ma:contentTypeDescription="Create a new document." ma:contentTypeScope="" ma:versionID="468dd460492660ca567d8dc1a5f11042">
  <xsd:schema xmlns:xsd="http://www.w3.org/2001/XMLSchema" xmlns:xs="http://www.w3.org/2001/XMLSchema" xmlns:p="http://schemas.microsoft.com/office/2006/metadata/properties" xmlns:ns2="529a54ff-a348-4c45-8f1a-ba25e7b230ba" targetNamespace="http://schemas.microsoft.com/office/2006/metadata/properties" ma:root="true" ma:fieldsID="3939b940bb8481fac2704e484d7f4a8d" ns2:_="">
    <xsd:import namespace="529a54ff-a348-4c45-8f1a-ba25e7b230ba"/>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29a54ff-a348-4c45-8f1a-ba25e7b230ba"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325FC2E-F0A8-47E3-8314-2590DDC471F0}">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69825D94-E050-4475-922A-ECF0B490140E}">
  <ds:schemaRefs>
    <ds:schemaRef ds:uri="http://schemas.microsoft.com/sharepoint/v3/contenttype/forms"/>
  </ds:schemaRefs>
</ds:datastoreItem>
</file>

<file path=customXml/itemProps3.xml><?xml version="1.0" encoding="utf-8"?>
<ds:datastoreItem xmlns:ds="http://schemas.openxmlformats.org/officeDocument/2006/customXml" ds:itemID="{DD7EB479-5C40-4DDC-8D00-59083D6A2C7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29a54ff-a348-4c45-8f1a-ba25e7b230b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Median.thmx</Template>
  <TotalTime>18352</TotalTime>
  <Words>1369</Words>
  <Application>Microsoft Office PowerPoint</Application>
  <PresentationFormat>On-screen Show (4:3)</PresentationFormat>
  <Paragraphs>136</Paragraphs>
  <Slides>17</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4" baseType="lpstr">
      <vt:lpstr>Arial</vt:lpstr>
      <vt:lpstr>Calibri</vt:lpstr>
      <vt:lpstr>Times New Roman</vt:lpstr>
      <vt:lpstr>Wingdings</vt:lpstr>
      <vt:lpstr>Wingdings 2</vt:lpstr>
      <vt:lpstr>Median</vt:lpstr>
      <vt:lpstr>Acrobat Document</vt:lpstr>
      <vt:lpstr>SECURE SOFTWARE DEVELOPMENT (SSD)</vt:lpstr>
      <vt:lpstr>Contents</vt:lpstr>
      <vt:lpstr>How to gather software security requirements?</vt:lpstr>
      <vt:lpstr>Brainstorming</vt:lpstr>
      <vt:lpstr>Surveys and Questionnaires</vt:lpstr>
      <vt:lpstr>Examples: Surveys (Questionnaires and Interviews)</vt:lpstr>
      <vt:lpstr>Policy Decomposition</vt:lpstr>
      <vt:lpstr>Data Classification</vt:lpstr>
      <vt:lpstr>Data Classification: Labeling</vt:lpstr>
      <vt:lpstr>Data Classification: Data Ownership</vt:lpstr>
      <vt:lpstr>Subject-Object Matrix </vt:lpstr>
      <vt:lpstr>Subject-Object Matrix</vt:lpstr>
      <vt:lpstr>Use Case &amp; Misuse Case Modelling</vt:lpstr>
      <vt:lpstr>Misuse Case Modeling</vt:lpstr>
      <vt:lpstr>Open-Ended Question</vt:lpstr>
      <vt:lpstr>Mission 4.1: sBooks Pte Ltd Case Study</vt:lpstr>
      <vt:lpstr>Mission 4.2: Razor Pages Security I</vt:lpstr>
    </vt:vector>
  </TitlesOfParts>
  <Company>NP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Champ</dc:creator>
  <cp:lastModifiedBy>Dominic Lee</cp:lastModifiedBy>
  <cp:revision>905</cp:revision>
  <dcterms:created xsi:type="dcterms:W3CDTF">2015-03-20T20:35:18Z</dcterms:created>
  <dcterms:modified xsi:type="dcterms:W3CDTF">2022-06-07T14:43:55Z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0x010100ADCD2552E125F84B8E200475DE03BE3D</vt:lpwstr>
  </property>
  <property fmtid="{D5CDD505-2E9C-101B-9397-08002B2CF9AE}" pid="3" name="MSIP_Label_eeef58fd-761b-4b2a-ac8c-1fe28b1dc9c7_Enabled">
    <vt:lpwstr>true</vt:lpwstr>
  </property>
  <property fmtid="{D5CDD505-2E9C-101B-9397-08002B2CF9AE}" pid="4" name="MSIP_Label_eeef58fd-761b-4b2a-ac8c-1fe28b1dc9c7_SetDate">
    <vt:lpwstr>2022-04-10T06:07:56Z</vt:lpwstr>
  </property>
  <property fmtid="{D5CDD505-2E9C-101B-9397-08002B2CF9AE}" pid="5" name="MSIP_Label_eeef58fd-761b-4b2a-ac8c-1fe28b1dc9c7_Method">
    <vt:lpwstr>Privileged</vt:lpwstr>
  </property>
  <property fmtid="{D5CDD505-2E9C-101B-9397-08002B2CF9AE}" pid="6" name="MSIP_Label_eeef58fd-761b-4b2a-ac8c-1fe28b1dc9c7_Name">
    <vt:lpwstr>eeef58fd-761b-4b2a-ac8c-1fe28b1dc9c7</vt:lpwstr>
  </property>
  <property fmtid="{D5CDD505-2E9C-101B-9397-08002B2CF9AE}" pid="7" name="MSIP_Label_eeef58fd-761b-4b2a-ac8c-1fe28b1dc9c7_SiteId">
    <vt:lpwstr>cba9e115-3016-4462-a1ab-a565cba0cdf1</vt:lpwstr>
  </property>
  <property fmtid="{D5CDD505-2E9C-101B-9397-08002B2CF9AE}" pid="8" name="MSIP_Label_eeef58fd-761b-4b2a-ac8c-1fe28b1dc9c7_ActionId">
    <vt:lpwstr>4f423230-f92d-4b94-a669-fe4af251bfca</vt:lpwstr>
  </property>
  <property fmtid="{D5CDD505-2E9C-101B-9397-08002B2CF9AE}" pid="9" name="MSIP_Label_eeef58fd-761b-4b2a-ac8c-1fe28b1dc9c7_ContentBits">
    <vt:lpwstr>1</vt:lpwstr>
  </property>
</Properties>
</file>

<file path=docProps/thumbnail.jpeg>
</file>